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63" r:id="rId2"/>
    <p:sldId id="347" r:id="rId3"/>
    <p:sldId id="357" r:id="rId4"/>
    <p:sldId id="376" r:id="rId5"/>
    <p:sldId id="358" r:id="rId6"/>
    <p:sldId id="361" r:id="rId7"/>
    <p:sldId id="309" r:id="rId8"/>
    <p:sldId id="343" r:id="rId9"/>
    <p:sldId id="327" r:id="rId10"/>
    <p:sldId id="320" r:id="rId11"/>
    <p:sldId id="340" r:id="rId12"/>
    <p:sldId id="341" r:id="rId13"/>
    <p:sldId id="344" r:id="rId14"/>
    <p:sldId id="342" r:id="rId15"/>
    <p:sldId id="334" r:id="rId16"/>
    <p:sldId id="359" r:id="rId17"/>
    <p:sldId id="314" r:id="rId18"/>
    <p:sldId id="374" r:id="rId19"/>
    <p:sldId id="375" r:id="rId20"/>
    <p:sldId id="271" r:id="rId2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99"/>
    <a:srgbClr val="FFCC66"/>
    <a:srgbClr val="D07C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42" autoAdjust="0"/>
  </p:normalViewPr>
  <p:slideViewPr>
    <p:cSldViewPr>
      <p:cViewPr>
        <p:scale>
          <a:sx n="66" d="100"/>
          <a:sy n="66"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927001FE-6519-48B6-8954-1CDF056AC385}" type="datetimeFigureOut">
              <a:rPr lang="en-US" smtClean="0"/>
              <a:pPr/>
              <a:t>6/12/2019</a:t>
            </a:fld>
            <a:endParaRPr 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E2BD0D9E-FED5-4071-9B5C-3A67CBB5CF2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E1346A9F-D317-4035-AF50-A2FCC2934A9C}" type="datetimeFigureOut">
              <a:rPr lang="en-US" smtClean="0"/>
              <a:pPr/>
              <a:t>6/12/2019</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833F7E97-9081-4050-96CC-964F48282674}" type="slidenum">
              <a:rPr lang="en-US" smtClean="0"/>
              <a:pPr/>
              <a:t>‹#›</a:t>
            </a:fld>
            <a:endParaRPr lang="en-US"/>
          </a:p>
        </p:txBody>
      </p:sp>
    </p:spTree>
    <p:extLst>
      <p:ext uri="{BB962C8B-B14F-4D97-AF65-F5344CB8AC3E}">
        <p14:creationId xmlns:p14="http://schemas.microsoft.com/office/powerpoint/2010/main" xmlns="" val="241581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3F7E97-9081-4050-96CC-964F4828267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2547D5A-06BE-41A6-B426-863A50C634AD}" type="datetime1">
              <a:rPr lang="en-US" smtClean="0"/>
              <a:pPr/>
              <a:t>6/12/2019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7242B5-F729-47F7-AAE8-40410CBA1A78}" type="datetime1">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C5A2AD-6F7C-4AA3-A78A-C5DFE7374F5D}" type="datetime1">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C9429-8F9B-4182-97EF-6D958CDC9F1E}" type="datetime1">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8A15DC-A7FA-4A8D-AE40-91EF41E68769}" type="datetime1">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04C33C-104C-4762-9CDA-A10077B9EDD2}" type="datetime1">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B6E9A4-8C58-4D90-B973-029D3135EA9C}" type="datetime1">
              <a:rPr lang="en-US" smtClean="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0D2089-FD9D-4F55-839F-64D2F8C5615E}" type="datetime1">
              <a:rPr lang="en-US" smtClean="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8DD49-2513-48D2-8D73-DBD17CA80AA4}" type="datetime1">
              <a:rPr lang="en-US" smtClean="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1E7046-DB33-414B-AB71-2E4FF89E9450}" type="datetime1">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388E02-C834-4F41-9E65-64CADA0A0E8A}" type="datetime1">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EBD84F-2B4C-485A-9ED2-FA65990FB5AE}" type="datetime1">
              <a:rPr lang="en-US" smtClean="0"/>
              <a:pPr/>
              <a:t>6/12/2019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png"/><Relationship Id="rId7" Type="http://schemas.openxmlformats.org/officeDocument/2006/relationships/hyperlink" Target="VID-20180309-WA0010.mp4"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9.jpe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AUD-20190226-WA0010%20(1).mp3" TargetMode="External"/><Relationship Id="rId4" Type="http://schemas.openxmlformats.org/officeDocument/2006/relationships/hyperlink" Target="AUD-20190226-WA0009%20(1).mp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endParaRPr lang="en-US"/>
          </a:p>
        </p:txBody>
      </p:sp>
      <p:pic>
        <p:nvPicPr>
          <p:cNvPr id="2051" name="Picture 1"/>
          <p:cNvPicPr>
            <a:picLocks noChangeAspect="1" noChangeArrowheads="1"/>
          </p:cNvPicPr>
          <p:nvPr/>
        </p:nvPicPr>
        <p:blipFill>
          <a:blip r:embed="rId2" cstate="print"/>
          <a:srcRect/>
          <a:stretch>
            <a:fillRect/>
          </a:stretch>
        </p:blipFill>
        <p:spPr bwMode="auto">
          <a:xfrm>
            <a:off x="457200" y="0"/>
            <a:ext cx="1295400" cy="1399308"/>
          </a:xfrm>
          <a:prstGeom prst="rect">
            <a:avLst/>
          </a:prstGeom>
          <a:noFill/>
          <a:ln w="9525">
            <a:noFill/>
            <a:miter lim="800000"/>
            <a:headEnd/>
            <a:tailEnd/>
          </a:ln>
        </p:spPr>
      </p:pic>
      <p:sp>
        <p:nvSpPr>
          <p:cNvPr id="2053" name="Rectangle 7"/>
          <p:cNvSpPr>
            <a:spLocks noChangeArrowheads="1"/>
          </p:cNvSpPr>
          <p:nvPr/>
        </p:nvSpPr>
        <p:spPr bwMode="auto">
          <a:xfrm>
            <a:off x="0" y="1447800"/>
            <a:ext cx="9144000" cy="707886"/>
          </a:xfrm>
          <a:prstGeom prst="rect">
            <a:avLst/>
          </a:prstGeom>
          <a:noFill/>
          <a:ln w="9525">
            <a:noFill/>
            <a:miter lim="800000"/>
            <a:headEnd/>
            <a:tailEnd/>
          </a:ln>
        </p:spPr>
        <p:txBody>
          <a:bodyPr wrap="square">
            <a:spAutoFit/>
          </a:bodyPr>
          <a:lstStyle/>
          <a:p>
            <a:pPr algn="ctr"/>
            <a:r>
              <a:rPr lang="en-IN" sz="4000" b="1" i="1" dirty="0">
                <a:solidFill>
                  <a:schemeClr val="bg1"/>
                </a:solidFill>
                <a:latin typeface="Times New Roman" pitchFamily="18" charset="0"/>
                <a:cs typeface="Times New Roman" pitchFamily="18" charset="0"/>
              </a:rPr>
              <a:t>Government of </a:t>
            </a:r>
            <a:r>
              <a:rPr lang="en-IN" sz="4000" b="1" i="1" dirty="0" smtClean="0">
                <a:solidFill>
                  <a:schemeClr val="bg1"/>
                </a:solidFill>
                <a:latin typeface="Times New Roman" pitchFamily="18" charset="0"/>
                <a:cs typeface="Times New Roman" pitchFamily="18" charset="0"/>
              </a:rPr>
              <a:t>Jammu </a:t>
            </a:r>
            <a:r>
              <a:rPr lang="en-IN" sz="4000" b="1" i="1" dirty="0">
                <a:solidFill>
                  <a:schemeClr val="bg1"/>
                </a:solidFill>
                <a:latin typeface="Times New Roman" pitchFamily="18" charset="0"/>
                <a:cs typeface="Times New Roman" pitchFamily="18" charset="0"/>
              </a:rPr>
              <a:t>&amp; </a:t>
            </a:r>
            <a:r>
              <a:rPr lang="en-IN" sz="4000" b="1" i="1" dirty="0" smtClean="0">
                <a:solidFill>
                  <a:schemeClr val="bg1"/>
                </a:solidFill>
                <a:latin typeface="Times New Roman" pitchFamily="18" charset="0"/>
                <a:cs typeface="Times New Roman" pitchFamily="18" charset="0"/>
              </a:rPr>
              <a:t>Kashmir</a:t>
            </a:r>
            <a:endParaRPr lang="en-IN" sz="4000" dirty="0">
              <a:solidFill>
                <a:schemeClr val="bg1"/>
              </a:solidFill>
              <a:latin typeface="Times New Roman" pitchFamily="18" charset="0"/>
              <a:cs typeface="Times New Roman" pitchFamily="18" charset="0"/>
            </a:endParaRPr>
          </a:p>
        </p:txBody>
      </p:sp>
      <p:pic>
        <p:nvPicPr>
          <p:cNvPr id="1025" name="Picture 1" descr="MDM LOGO1"/>
          <p:cNvPicPr>
            <a:picLocks noChangeAspect="1" noChangeArrowheads="1"/>
          </p:cNvPicPr>
          <p:nvPr/>
        </p:nvPicPr>
        <p:blipFill>
          <a:blip r:embed="rId3" cstate="print"/>
          <a:srcRect/>
          <a:stretch>
            <a:fillRect/>
          </a:stretch>
        </p:blipFill>
        <p:spPr bwMode="auto">
          <a:xfrm>
            <a:off x="7467600" y="0"/>
            <a:ext cx="1371600" cy="1371600"/>
          </a:xfrm>
          <a:prstGeom prst="rect">
            <a:avLst/>
          </a:prstGeom>
          <a:noFill/>
          <a:ln w="9525">
            <a:noFill/>
            <a:miter lim="800000"/>
            <a:headEnd/>
            <a:tailEnd/>
          </a:ln>
        </p:spPr>
      </p:pic>
      <p:sp>
        <p:nvSpPr>
          <p:cNvPr id="7" name="TextBox 6"/>
          <p:cNvSpPr txBox="1"/>
          <p:nvPr/>
        </p:nvSpPr>
        <p:spPr>
          <a:xfrm>
            <a:off x="0" y="2057400"/>
            <a:ext cx="9144000" cy="1615827"/>
          </a:xfrm>
          <a:prstGeom prst="rect">
            <a:avLst/>
          </a:prstGeom>
          <a:solidFill>
            <a:schemeClr val="accent6">
              <a:lumMod val="40000"/>
              <a:lumOff val="60000"/>
            </a:schemeClr>
          </a:solidFill>
          <a:ln w="38100">
            <a:solidFill>
              <a:schemeClr val="tx1"/>
            </a:solidFill>
          </a:ln>
        </p:spPr>
        <p:txBody>
          <a:bodyPr wrap="square" rtlCol="0">
            <a:spAutoFit/>
          </a:bodyPr>
          <a:lstStyle/>
          <a:p>
            <a:pPr lvl="1" algn="ctr"/>
            <a:endParaRPr lang="en-US" sz="2300" b="1" dirty="0" smtClean="0">
              <a:latin typeface="Times New Roman" pitchFamily="18" charset="0"/>
              <a:cs typeface="Times New Roman" pitchFamily="18" charset="0"/>
            </a:endParaRPr>
          </a:p>
          <a:p>
            <a:pPr lvl="1" algn="ctr"/>
            <a:r>
              <a:rPr lang="en-US" sz="3600" b="1" dirty="0" smtClean="0">
                <a:latin typeface="Times New Roman" pitchFamily="18" charset="0"/>
                <a:cs typeface="Times New Roman" pitchFamily="18" charset="0"/>
              </a:rPr>
              <a:t>Mid Day Meal Scheme</a:t>
            </a:r>
          </a:p>
          <a:p>
            <a:pPr marL="55563" lvl="1" algn="ctr"/>
            <a:endParaRPr lang="en-US" sz="800" dirty="0" smtClean="0">
              <a:latin typeface="Times New Roman" pitchFamily="18" charset="0"/>
              <a:cs typeface="Times New Roman" pitchFamily="18" charset="0"/>
            </a:endParaRPr>
          </a:p>
          <a:p>
            <a:pPr lvl="1" algn="ctr"/>
            <a:r>
              <a:rPr lang="en-US" sz="3200" dirty="0" smtClean="0"/>
              <a:t>	</a:t>
            </a:r>
          </a:p>
        </p:txBody>
      </p:sp>
      <p:grpSp>
        <p:nvGrpSpPr>
          <p:cNvPr id="8" name="Group 8"/>
          <p:cNvGrpSpPr/>
          <p:nvPr/>
        </p:nvGrpSpPr>
        <p:grpSpPr>
          <a:xfrm>
            <a:off x="4267200" y="3124200"/>
            <a:ext cx="4876800" cy="3733800"/>
            <a:chOff x="-213844" y="-228600"/>
            <a:chExt cx="9357844" cy="5638800"/>
          </a:xfrm>
        </p:grpSpPr>
        <p:pic>
          <p:nvPicPr>
            <p:cNvPr id="9" name="Picture 5"/>
            <p:cNvPicPr>
              <a:picLocks noChangeAspect="1" noChangeArrowheads="1"/>
            </p:cNvPicPr>
            <p:nvPr/>
          </p:nvPicPr>
          <p:blipFill>
            <a:blip r:embed="rId4" cstate="print"/>
            <a:srcRect/>
            <a:stretch>
              <a:fillRect/>
            </a:stretch>
          </p:blipFill>
          <p:spPr bwMode="auto">
            <a:xfrm>
              <a:off x="-213844" y="-228600"/>
              <a:ext cx="9357844" cy="5638800"/>
            </a:xfrm>
            <a:prstGeom prst="rect">
              <a:avLst/>
            </a:prstGeom>
            <a:noFill/>
          </p:spPr>
        </p:pic>
        <p:sp>
          <p:nvSpPr>
            <p:cNvPr id="10" name="Rectangle 9"/>
            <p:cNvSpPr/>
            <p:nvPr/>
          </p:nvSpPr>
          <p:spPr>
            <a:xfrm>
              <a:off x="8915400" y="-228600"/>
              <a:ext cx="228600" cy="56388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124200"/>
            <a:ext cx="44196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67000" y="0"/>
            <a:ext cx="3809999"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838200"/>
            <a:ext cx="8763000" cy="1200329"/>
          </a:xfrm>
          <a:prstGeom prst="rect">
            <a:avLst/>
          </a:prstGeom>
          <a:blipFill>
            <a:blip r:embed="rId2" cstate="print"/>
            <a:tile tx="0" ty="0" sx="100000" sy="100000" flip="none" algn="tl"/>
          </a:blipFill>
          <a:ln w="57150">
            <a:solidFill>
              <a:schemeClr val="tx2"/>
            </a:solidFill>
          </a:ln>
        </p:spPr>
        <p:txBody>
          <a:bodyPr wrap="square">
            <a:spAutoFit/>
          </a:bodyPr>
          <a:lstStyle/>
          <a:p>
            <a:pPr algn="ctr"/>
            <a:r>
              <a:rPr lang="en-US" sz="3600" b="1" u="sng" dirty="0" smtClean="0">
                <a:latin typeface="Times New Roman" pitchFamily="18" charset="0"/>
                <a:cs typeface="Times New Roman" pitchFamily="18" charset="0"/>
              </a:rPr>
              <a:t>Training of Cook Cum Helpers</a:t>
            </a:r>
          </a:p>
          <a:p>
            <a:pPr algn="ctr"/>
            <a:endParaRPr lang="en-IN" sz="3600" u="sng" dirty="0"/>
          </a:p>
        </p:txBody>
      </p:sp>
      <p:graphicFrame>
        <p:nvGraphicFramePr>
          <p:cNvPr id="13" name="Table 12"/>
          <p:cNvGraphicFramePr>
            <a:graphicFrameLocks noGrp="1"/>
          </p:cNvGraphicFramePr>
          <p:nvPr>
            <p:extLst>
              <p:ext uri="{D42A27DB-BD31-4B8C-83A1-F6EECF244321}">
                <p14:modId xmlns:p14="http://schemas.microsoft.com/office/powerpoint/2010/main" xmlns="" val="3677527272"/>
              </p:ext>
            </p:extLst>
          </p:nvPr>
        </p:nvGraphicFramePr>
        <p:xfrm>
          <a:off x="228600" y="2133600"/>
          <a:ext cx="8763000" cy="3260181"/>
        </p:xfrm>
        <a:graphic>
          <a:graphicData uri="http://schemas.openxmlformats.org/drawingml/2006/table">
            <a:tbl>
              <a:tblPr>
                <a:effectLst>
                  <a:outerShdw blurRad="50800" dist="38100" dir="2700000" algn="tl" rotWithShape="0">
                    <a:prstClr val="black">
                      <a:alpha val="40000"/>
                    </a:prstClr>
                  </a:outerShdw>
                  <a:reflection blurRad="6350" stA="52000" endA="300" endPos="35000" dir="5400000" sy="-100000" algn="bl" rotWithShape="0"/>
                </a:effectLst>
              </a:tblPr>
              <a:tblGrid>
                <a:gridCol w="1219200"/>
                <a:gridCol w="2062155"/>
                <a:gridCol w="2128845"/>
                <a:gridCol w="1447800"/>
                <a:gridCol w="1905000"/>
              </a:tblGrid>
              <a:tr h="428627">
                <a:tc rowSpan="2">
                  <a:txBody>
                    <a:bodyPr/>
                    <a:lstStyle/>
                    <a:p>
                      <a:pPr algn="ctr" fontAlgn="t"/>
                      <a:r>
                        <a:rPr kumimoji="0" lang="en-IN" sz="2000" b="1" i="0" u="none" strike="noStrike" kern="1200" dirty="0" smtClean="0">
                          <a:solidFill>
                            <a:srgbClr val="000000"/>
                          </a:solidFill>
                          <a:latin typeface="Times New Roman" pitchFamily="18" charset="0"/>
                          <a:ea typeface="+mn-ea"/>
                          <a:cs typeface="Times New Roman" pitchFamily="18" charset="0"/>
                        </a:rPr>
                        <a:t>Division</a:t>
                      </a:r>
                      <a:endParaRPr kumimoji="0" lang="en-IN" sz="2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kumimoji="0" lang="en-US" sz="2000" b="1" i="0" u="none" strike="noStrike" kern="1200" dirty="0" smtClean="0">
                          <a:solidFill>
                            <a:srgbClr val="000000"/>
                          </a:solidFill>
                          <a:latin typeface="Times New Roman" pitchFamily="18" charset="0"/>
                          <a:ea typeface="+mn-ea"/>
                          <a:cs typeface="Times New Roman" pitchFamily="18" charset="0"/>
                        </a:rPr>
                        <a:t>Master Trainer trained Till 31-03-2019</a:t>
                      </a:r>
                      <a:endParaRPr kumimoji="0" lang="en-IN" sz="2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t"/>
                      <a:r>
                        <a:rPr kumimoji="0" lang="en-US" sz="2000" b="1" i="0" u="none" strike="noStrike" kern="1200" dirty="0" smtClean="0">
                          <a:solidFill>
                            <a:srgbClr val="000000"/>
                          </a:solidFill>
                          <a:latin typeface="Times New Roman" pitchFamily="18" charset="0"/>
                          <a:ea typeface="+mn-ea"/>
                          <a:cs typeface="Times New Roman" pitchFamily="18" charset="0"/>
                        </a:rPr>
                        <a:t>CCH Trained by</a:t>
                      </a:r>
                      <a:r>
                        <a:rPr kumimoji="0" lang="en-US" sz="2000" b="1" i="0" u="none" strike="noStrike" kern="1200" baseline="0" dirty="0" smtClean="0">
                          <a:solidFill>
                            <a:srgbClr val="000000"/>
                          </a:solidFill>
                          <a:latin typeface="Times New Roman" pitchFamily="18" charset="0"/>
                          <a:ea typeface="+mn-ea"/>
                          <a:cs typeface="Times New Roman" pitchFamily="18" charset="0"/>
                        </a:rPr>
                        <a:t> Master Trainer</a:t>
                      </a:r>
                      <a:endParaRPr kumimoji="0" lang="en-IN" sz="2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fontAlgn="t"/>
                      <a:r>
                        <a:rPr kumimoji="0" lang="en-IN" sz="2000" b="1" i="0" u="none" strike="noStrike" kern="1200" dirty="0" smtClean="0">
                          <a:solidFill>
                            <a:srgbClr val="000000"/>
                          </a:solidFill>
                          <a:latin typeface="Times New Roman" pitchFamily="18" charset="0"/>
                          <a:ea typeface="+mn-ea"/>
                          <a:cs typeface="Times New Roman" pitchFamily="18" charset="0"/>
                        </a:rPr>
                        <a:t>Proposal for 2019-20</a:t>
                      </a:r>
                      <a:endParaRPr kumimoji="0" lang="en-IN" sz="2000" b="1" i="0" u="none" strike="noStrike" kern="1200" dirty="0">
                        <a:solidFill>
                          <a:srgbClr val="000000"/>
                        </a:solidFill>
                        <a:latin typeface="Times New Roman" pitchFamily="18" charset="0"/>
                        <a:ea typeface="+mn-ea"/>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fontAlgn="t"/>
                      <a:endParaRPr kumimoji="0" lang="en-IN" sz="1100" b="1" i="0" u="none" strike="noStrike" kern="1200" dirty="0">
                        <a:solidFill>
                          <a:srgbClr val="000000"/>
                        </a:solidFill>
                        <a:latin typeface="Bookman Old Style"/>
                        <a:ea typeface="+mn-ea"/>
                        <a:cs typeface="+mn-cs"/>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14901">
                <a:tc vMerge="1">
                  <a:txBody>
                    <a:bodyPr/>
                    <a:lstStyle/>
                    <a:p>
                      <a:pPr algn="ctr" fontAlgn="t"/>
                      <a:endParaRPr lang="en-US" sz="1100" b="1" i="0" u="none" strike="noStrike" dirty="0">
                        <a:solidFill>
                          <a:srgbClr val="000000"/>
                        </a:solidFill>
                        <a:latin typeface="Bookman Old Style"/>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Bookman Old Style"/>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pPr algn="ctr" fontAlgn="t"/>
                      <a:endParaRPr lang="en-US" sz="1100" b="1" i="0" u="none" strike="noStrike" dirty="0">
                        <a:solidFill>
                          <a:srgbClr val="000000"/>
                        </a:solidFill>
                        <a:latin typeface="Bookman Old Style"/>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t"/>
                      <a:r>
                        <a:rPr kumimoji="0" lang="en-US" sz="2000" b="1" i="0" u="none" strike="noStrike" kern="1200" dirty="0" smtClean="0">
                          <a:solidFill>
                            <a:srgbClr val="000000"/>
                          </a:solidFill>
                          <a:latin typeface="Times New Roman" pitchFamily="18" charset="0"/>
                          <a:ea typeface="+mn-ea"/>
                          <a:cs typeface="Times New Roman" pitchFamily="18" charset="0"/>
                        </a:rPr>
                        <a:t>Master Trainer</a:t>
                      </a:r>
                      <a:endParaRPr kumimoji="0" lang="en-US" sz="2000" b="1" i="0" u="none" strike="noStrike" kern="1200" dirty="0">
                        <a:solidFill>
                          <a:srgbClr val="000000"/>
                        </a:solidFill>
                        <a:latin typeface="Times New Roman" pitchFamily="18" charset="0"/>
                        <a:ea typeface="+mn-ea"/>
                        <a:cs typeface="Times New Roman" pitchFamily="18" charset="0"/>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kumimoji="0" lang="en-US" sz="2000" b="1" i="0" u="none" strike="noStrike" kern="1200" dirty="0" smtClean="0">
                          <a:solidFill>
                            <a:srgbClr val="000000"/>
                          </a:solidFill>
                          <a:latin typeface="Times New Roman" pitchFamily="18" charset="0"/>
                          <a:ea typeface="+mn-ea"/>
                          <a:cs typeface="Times New Roman" pitchFamily="18" charset="0"/>
                        </a:rPr>
                        <a:t>CCH to be Trained by Master Trainer </a:t>
                      </a:r>
                      <a:endParaRPr kumimoji="0" lang="en-US" sz="2000" b="1" i="0" u="none" strike="noStrike" kern="1200" dirty="0">
                        <a:solidFill>
                          <a:srgbClr val="000000"/>
                        </a:solidFill>
                        <a:latin typeface="Times New Roman" pitchFamily="18" charset="0"/>
                        <a:ea typeface="+mn-ea"/>
                        <a:cs typeface="Times New Roman" pitchFamily="18" charset="0"/>
                      </a:endParaRP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615315">
                <a:tc>
                  <a:txBody>
                    <a:bodyPr/>
                    <a:lstStyle/>
                    <a:p>
                      <a:pPr algn="ctr" fontAlgn="t"/>
                      <a:r>
                        <a:rPr lang="en-US" sz="2000" b="1" i="0" u="none" strike="noStrike" dirty="0" smtClean="0">
                          <a:solidFill>
                            <a:srgbClr val="000000"/>
                          </a:solidFill>
                          <a:latin typeface="Times New Roman" pitchFamily="18" charset="0"/>
                          <a:cs typeface="Times New Roman" pitchFamily="18" charset="0"/>
                        </a:rPr>
                        <a:t>Jammu</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latin typeface="Times New Roman" pitchFamily="18" charset="0"/>
                          <a:cs typeface="Times New Roman" pitchFamily="18" charset="0"/>
                        </a:rPr>
                        <a:t>174</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1528</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90</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5000</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685800">
                <a:tc>
                  <a:txBody>
                    <a:bodyPr/>
                    <a:lstStyle/>
                    <a:p>
                      <a:pPr algn="ctr" fontAlgn="t"/>
                      <a:r>
                        <a:rPr lang="en-US" sz="2000" b="1" i="0" u="none" strike="noStrike" dirty="0" smtClean="0">
                          <a:solidFill>
                            <a:srgbClr val="000000"/>
                          </a:solidFill>
                          <a:latin typeface="Times New Roman" pitchFamily="18" charset="0"/>
                          <a:cs typeface="Times New Roman" pitchFamily="18" charset="0"/>
                        </a:rPr>
                        <a:t>Kashmir</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49</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1263</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90</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5000</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609600">
                <a:tc>
                  <a:txBody>
                    <a:bodyPr/>
                    <a:lstStyle/>
                    <a:p>
                      <a:pPr algn="ctr" fontAlgn="t"/>
                      <a:r>
                        <a:rPr lang="en-US" sz="2000" b="1" i="0" u="none" strike="noStrike" dirty="0" smtClean="0">
                          <a:solidFill>
                            <a:srgbClr val="000000"/>
                          </a:solidFill>
                          <a:latin typeface="Times New Roman" pitchFamily="18" charset="0"/>
                          <a:cs typeface="Times New Roman" pitchFamily="18" charset="0"/>
                        </a:rPr>
                        <a:t>Total</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223</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2791</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180</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2000" b="1" i="0" u="none" strike="noStrike" dirty="0" smtClean="0">
                          <a:solidFill>
                            <a:srgbClr val="000000"/>
                          </a:solidFill>
                          <a:latin typeface="Times New Roman" pitchFamily="18" charset="0"/>
                          <a:cs typeface="Times New Roman" pitchFamily="18" charset="0"/>
                        </a:rPr>
                        <a:t>10000</a:t>
                      </a:r>
                      <a:endParaRPr lang="en-US" sz="2000" b="1" i="0" u="none" strike="noStrike" dirty="0">
                        <a:solidFill>
                          <a:srgbClr val="000000"/>
                        </a:solidFill>
                        <a:latin typeface="Times New Roman" pitchFamily="18" charset="0"/>
                        <a:cs typeface="Times New Roman" pitchFamily="18" charset="0"/>
                      </a:endParaRPr>
                    </a:p>
                  </a:txBody>
                  <a:tcPr marL="6439" marR="6439" marT="64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pic>
        <p:nvPicPr>
          <p:cNvPr id="14"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9200"/>
            <a:ext cx="28956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1219200"/>
            <a:ext cx="30480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0" y="0"/>
            <a:ext cx="9144000" cy="584775"/>
          </a:xfrm>
          <a:prstGeom prst="rect">
            <a:avLst/>
          </a:prstGeom>
          <a:blipFill>
            <a:blip r:embed="rId4" cstate="print"/>
            <a:tile tx="0" ty="0" sx="100000" sy="100000" flip="none" algn="tl"/>
          </a:blipFill>
          <a:ln w="57150">
            <a:solidFill>
              <a:schemeClr val="tx2"/>
            </a:solidFill>
          </a:ln>
        </p:spPr>
        <p:txBody>
          <a:bodyPr wrap="square">
            <a:spAutoFit/>
          </a:bodyPr>
          <a:lstStyle/>
          <a:p>
            <a:pPr algn="ctr"/>
            <a:r>
              <a:rPr lang="en-US" sz="3200" b="1" u="sng" dirty="0" smtClean="0">
                <a:latin typeface="Times New Roman" pitchFamily="18" charset="0"/>
                <a:cs typeface="Times New Roman" pitchFamily="18" charset="0"/>
              </a:rPr>
              <a:t>Training of Cook Cum Helpers</a:t>
            </a:r>
            <a:endParaRPr lang="en-IN" sz="3200" u="sng" dirty="0">
              <a:latin typeface="Times New Roman" pitchFamily="18" charset="0"/>
              <a:cs typeface="Times New Roman" pitchFamily="18" charset="0"/>
            </a:endParaRPr>
          </a:p>
        </p:txBody>
      </p:sp>
      <p:pic>
        <p:nvPicPr>
          <p:cNvPr id="11"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1219200"/>
            <a:ext cx="30480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987" name="Picture 3" descr="F:\Javed\MDM Photo cooks\IMG-20180309-WA0008.jpg"/>
          <p:cNvPicPr>
            <a:picLocks noChangeAspect="1" noChangeArrowheads="1"/>
          </p:cNvPicPr>
          <p:nvPr/>
        </p:nvPicPr>
        <p:blipFill>
          <a:blip r:embed="rId6" cstate="print"/>
          <a:srcRect/>
          <a:stretch>
            <a:fillRect/>
          </a:stretch>
        </p:blipFill>
        <p:spPr bwMode="auto">
          <a:xfrm>
            <a:off x="0" y="3733800"/>
            <a:ext cx="2895600" cy="2514600"/>
          </a:xfrm>
          <a:prstGeom prst="rect">
            <a:avLst/>
          </a:prstGeom>
          <a:noFill/>
        </p:spPr>
      </p:pic>
      <p:pic>
        <p:nvPicPr>
          <p:cNvPr id="41988" name="Picture 4" descr="F:\Javed\MDM Photo cooks\IMG-20180309-WA0006.jpg">
            <a:hlinkClick r:id="rId7" action="ppaction://hlinkfile"/>
          </p:cNvPr>
          <p:cNvPicPr>
            <a:picLocks noChangeAspect="1" noChangeArrowheads="1"/>
          </p:cNvPicPr>
          <p:nvPr/>
        </p:nvPicPr>
        <p:blipFill>
          <a:blip r:embed="rId8" cstate="print"/>
          <a:srcRect/>
          <a:stretch>
            <a:fillRect/>
          </a:stretch>
        </p:blipFill>
        <p:spPr bwMode="auto">
          <a:xfrm>
            <a:off x="2971800" y="3810000"/>
            <a:ext cx="3048000" cy="2438400"/>
          </a:xfrm>
          <a:prstGeom prst="rect">
            <a:avLst/>
          </a:prstGeom>
          <a:noFill/>
        </p:spPr>
      </p:pic>
      <p:pic>
        <p:nvPicPr>
          <p:cNvPr id="14" name="Picture 1" descr="MDM LOGO1"/>
          <p:cNvPicPr>
            <a:picLocks noChangeAspect="1" noChangeArrowheads="1"/>
          </p:cNvPicPr>
          <p:nvPr/>
        </p:nvPicPr>
        <p:blipFill>
          <a:blip r:embed="rId9" cstate="print"/>
          <a:srcRect/>
          <a:stretch>
            <a:fillRect/>
          </a:stretch>
        </p:blipFill>
        <p:spPr bwMode="auto">
          <a:xfrm>
            <a:off x="8610600" y="0"/>
            <a:ext cx="533400" cy="533400"/>
          </a:xfrm>
          <a:prstGeom prst="rect">
            <a:avLst/>
          </a:prstGeom>
          <a:noFill/>
          <a:ln w="9525">
            <a:noFill/>
            <a:miter lim="800000"/>
            <a:headEnd/>
            <a:tailEnd/>
          </a:ln>
        </p:spPr>
      </p:pic>
      <p:pic>
        <p:nvPicPr>
          <p:cNvPr id="3075" name="Picture 3" descr="C:\Users\ACCER\Desktop\mdm photos\IMG-20180617-WA0007.jpg"/>
          <p:cNvPicPr>
            <a:picLocks noChangeAspect="1" noChangeArrowheads="1"/>
          </p:cNvPicPr>
          <p:nvPr/>
        </p:nvPicPr>
        <p:blipFill>
          <a:blip r:embed="rId10" cstate="print"/>
          <a:srcRect/>
          <a:stretch>
            <a:fillRect/>
          </a:stretch>
        </p:blipFill>
        <p:spPr bwMode="auto">
          <a:xfrm>
            <a:off x="6096000" y="3733800"/>
            <a:ext cx="3048000" cy="251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0"/>
            <a:ext cx="6429420" cy="830997"/>
          </a:xfrm>
          <a:prstGeom prst="rect">
            <a:avLst/>
          </a:prstGeom>
          <a:blipFill>
            <a:blip r:embed="rId2" cstate="print"/>
            <a:tile tx="0" ty="0" sx="100000" sy="100000" flip="none" algn="tl"/>
          </a:blipFill>
          <a:ln w="57150">
            <a:solidFill>
              <a:schemeClr val="tx2"/>
            </a:solidFill>
          </a:ln>
        </p:spPr>
        <p:txBody>
          <a:bodyPr wrap="square">
            <a:spAutoFit/>
          </a:bodyPr>
          <a:lstStyle/>
          <a:p>
            <a:pPr algn="ctr"/>
            <a:r>
              <a:rPr lang="en-US" sz="4800" b="1" dirty="0" smtClean="0">
                <a:latin typeface="Times New Roman" pitchFamily="18" charset="0"/>
                <a:cs typeface="Times New Roman" pitchFamily="18" charset="0"/>
              </a:rPr>
              <a:t>Kitchen Garden</a:t>
            </a:r>
            <a:endParaRPr lang="en-US" sz="4800" dirty="0">
              <a:latin typeface="Times New Roman" pitchFamily="18" charset="0"/>
              <a:cs typeface="Times New Roman" pitchFamily="18" charset="0"/>
            </a:endParaRPr>
          </a:p>
        </p:txBody>
      </p:sp>
      <p:sp>
        <p:nvSpPr>
          <p:cNvPr id="3" name="Rectangle 2"/>
          <p:cNvSpPr/>
          <p:nvPr/>
        </p:nvSpPr>
        <p:spPr>
          <a:xfrm>
            <a:off x="0" y="928670"/>
            <a:ext cx="9144000" cy="369332"/>
          </a:xfrm>
          <a:prstGeom prst="rect">
            <a:avLst/>
          </a:prstGeom>
          <a:solidFill>
            <a:srgbClr val="FFCC66"/>
          </a:solidFill>
          <a:ln w="57150">
            <a:solidFill>
              <a:schemeClr val="tx1"/>
            </a:solidFill>
          </a:ln>
        </p:spPr>
        <p:txBody>
          <a:bodyPr wrap="square">
            <a:spAutoFit/>
          </a:bodyPr>
          <a:lstStyle/>
          <a:p>
            <a:pPr algn="ctr"/>
            <a:r>
              <a:rPr lang="en-US" b="1" dirty="0" smtClean="0">
                <a:solidFill>
                  <a:srgbClr val="2E3917"/>
                </a:solidFill>
                <a:latin typeface="Bookman Old Style" pitchFamily="18" charset="0"/>
                <a:ea typeface="Batang" charset="-127"/>
                <a:cs typeface="Aharoni" charset="0"/>
              </a:rPr>
              <a:t>201 schools have established Kitchen Gardens</a:t>
            </a:r>
            <a:endParaRPr lang="en-US" dirty="0"/>
          </a:p>
        </p:txBody>
      </p:sp>
      <p:pic>
        <p:nvPicPr>
          <p:cNvPr id="1026" name="Picture 2" descr="F:\kashmir kitchen garden\GHSS_Kulgam.jpg"/>
          <p:cNvPicPr>
            <a:picLocks noChangeAspect="1" noChangeArrowheads="1"/>
          </p:cNvPicPr>
          <p:nvPr/>
        </p:nvPicPr>
        <p:blipFill>
          <a:blip r:embed="rId3" cstate="print"/>
          <a:srcRect/>
          <a:stretch>
            <a:fillRect/>
          </a:stretch>
        </p:blipFill>
        <p:spPr bwMode="auto">
          <a:xfrm>
            <a:off x="0" y="1524000"/>
            <a:ext cx="2971800" cy="2514600"/>
          </a:xfrm>
          <a:prstGeom prst="rect">
            <a:avLst/>
          </a:prstGeom>
          <a:noFill/>
        </p:spPr>
      </p:pic>
      <p:sp>
        <p:nvSpPr>
          <p:cNvPr id="5" name="Rectangle 4"/>
          <p:cNvSpPr/>
          <p:nvPr/>
        </p:nvSpPr>
        <p:spPr>
          <a:xfrm>
            <a:off x="533400" y="1676400"/>
            <a:ext cx="1350050" cy="276999"/>
          </a:xfrm>
          <a:prstGeom prst="rect">
            <a:avLst/>
          </a:prstGeom>
          <a:solidFill>
            <a:schemeClr val="bg1"/>
          </a:solidFill>
        </p:spPr>
        <p:txBody>
          <a:bodyPr wrap="none">
            <a:spAutoFit/>
          </a:bodyPr>
          <a:lstStyle/>
          <a:p>
            <a:r>
              <a:rPr lang="en-US" sz="1200" b="1" dirty="0" smtClean="0">
                <a:latin typeface="Bookman Old Style" pitchFamily="18" charset="0"/>
              </a:rPr>
              <a:t>GHSS </a:t>
            </a:r>
            <a:r>
              <a:rPr lang="en-US" sz="1200" b="1" dirty="0" err="1" smtClean="0">
                <a:latin typeface="Bookman Old Style" pitchFamily="18" charset="0"/>
              </a:rPr>
              <a:t>Kulgam</a:t>
            </a:r>
            <a:r>
              <a:rPr lang="en-US" sz="1200" b="1" dirty="0" smtClean="0">
                <a:latin typeface="Bookman Old Style" pitchFamily="18" charset="0"/>
              </a:rPr>
              <a:t> </a:t>
            </a:r>
            <a:endParaRPr lang="en-US" sz="1200" dirty="0"/>
          </a:p>
        </p:txBody>
      </p:sp>
      <p:pic>
        <p:nvPicPr>
          <p:cNvPr id="1027" name="Picture 3" descr="F:\kashmir kitchen garden\HSS_Beerwah_Budgam.jpg"/>
          <p:cNvPicPr>
            <a:picLocks noChangeAspect="1" noChangeArrowheads="1"/>
          </p:cNvPicPr>
          <p:nvPr/>
        </p:nvPicPr>
        <p:blipFill>
          <a:blip r:embed="rId4" cstate="print"/>
          <a:srcRect/>
          <a:stretch>
            <a:fillRect/>
          </a:stretch>
        </p:blipFill>
        <p:spPr bwMode="auto">
          <a:xfrm>
            <a:off x="2971800" y="1524000"/>
            <a:ext cx="3048000" cy="2514599"/>
          </a:xfrm>
          <a:prstGeom prst="rect">
            <a:avLst/>
          </a:prstGeom>
          <a:noFill/>
        </p:spPr>
      </p:pic>
      <p:sp>
        <p:nvSpPr>
          <p:cNvPr id="7" name="Rectangle 6"/>
          <p:cNvSpPr/>
          <p:nvPr/>
        </p:nvSpPr>
        <p:spPr>
          <a:xfrm>
            <a:off x="3429000" y="1676400"/>
            <a:ext cx="1928733" cy="276999"/>
          </a:xfrm>
          <a:prstGeom prst="rect">
            <a:avLst/>
          </a:prstGeom>
          <a:solidFill>
            <a:schemeClr val="bg1"/>
          </a:solidFill>
        </p:spPr>
        <p:txBody>
          <a:bodyPr wrap="none">
            <a:spAutoFit/>
          </a:bodyPr>
          <a:lstStyle/>
          <a:p>
            <a:r>
              <a:rPr lang="en-US" sz="1200" b="1" dirty="0" smtClean="0">
                <a:latin typeface="Bookman Old Style" pitchFamily="18" charset="0"/>
              </a:rPr>
              <a:t>HSS </a:t>
            </a:r>
            <a:r>
              <a:rPr lang="en-US" sz="1200" b="1" dirty="0" err="1" smtClean="0">
                <a:latin typeface="Bookman Old Style" pitchFamily="18" charset="0"/>
              </a:rPr>
              <a:t>Beerwah</a:t>
            </a:r>
            <a:r>
              <a:rPr lang="en-US" sz="1200" b="1" dirty="0" smtClean="0">
                <a:latin typeface="Bookman Old Style" pitchFamily="18" charset="0"/>
              </a:rPr>
              <a:t> </a:t>
            </a:r>
            <a:r>
              <a:rPr lang="en-US" sz="1200" b="1" dirty="0" err="1" smtClean="0">
                <a:latin typeface="Bookman Old Style" pitchFamily="18" charset="0"/>
              </a:rPr>
              <a:t>Badgam</a:t>
            </a:r>
            <a:endParaRPr lang="en-US" sz="1200" dirty="0"/>
          </a:p>
        </p:txBody>
      </p:sp>
      <p:pic>
        <p:nvPicPr>
          <p:cNvPr id="1028" name="Picture 4" descr="F:\kashmir kitchen garden\HSS_Malvan_Kulgam.jpg"/>
          <p:cNvPicPr>
            <a:picLocks noChangeAspect="1" noChangeArrowheads="1"/>
          </p:cNvPicPr>
          <p:nvPr/>
        </p:nvPicPr>
        <p:blipFill>
          <a:blip r:embed="rId5" cstate="print"/>
          <a:srcRect/>
          <a:stretch>
            <a:fillRect/>
          </a:stretch>
        </p:blipFill>
        <p:spPr bwMode="auto">
          <a:xfrm>
            <a:off x="6019800" y="1524000"/>
            <a:ext cx="3124200" cy="2514600"/>
          </a:xfrm>
          <a:prstGeom prst="rect">
            <a:avLst/>
          </a:prstGeom>
          <a:noFill/>
        </p:spPr>
      </p:pic>
      <p:sp>
        <p:nvSpPr>
          <p:cNvPr id="9" name="Rectangle 8"/>
          <p:cNvSpPr/>
          <p:nvPr/>
        </p:nvSpPr>
        <p:spPr>
          <a:xfrm>
            <a:off x="6858000" y="1676400"/>
            <a:ext cx="1192955" cy="276999"/>
          </a:xfrm>
          <a:prstGeom prst="rect">
            <a:avLst/>
          </a:prstGeom>
          <a:solidFill>
            <a:schemeClr val="bg1"/>
          </a:solidFill>
        </p:spPr>
        <p:txBody>
          <a:bodyPr wrap="none">
            <a:spAutoFit/>
          </a:bodyPr>
          <a:lstStyle/>
          <a:p>
            <a:r>
              <a:rPr lang="en-US" sz="1200" b="1" dirty="0" smtClean="0">
                <a:latin typeface="Bookman Old Style" pitchFamily="18" charset="0"/>
              </a:rPr>
              <a:t>HSS </a:t>
            </a:r>
            <a:r>
              <a:rPr lang="en-US" sz="1200" b="1" dirty="0" err="1" smtClean="0">
                <a:latin typeface="Bookman Old Style" pitchFamily="18" charset="0"/>
              </a:rPr>
              <a:t>Malvan</a:t>
            </a:r>
            <a:r>
              <a:rPr lang="en-US" sz="1200" b="1" dirty="0" smtClean="0">
                <a:latin typeface="Bookman Old Style" pitchFamily="18" charset="0"/>
              </a:rPr>
              <a:t> </a:t>
            </a:r>
            <a:endParaRPr lang="en-US" sz="1200" dirty="0"/>
          </a:p>
        </p:txBody>
      </p:sp>
      <p:pic>
        <p:nvPicPr>
          <p:cNvPr id="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114800"/>
            <a:ext cx="30480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288108" y="3244334"/>
            <a:ext cx="567784" cy="369332"/>
          </a:xfrm>
          <a:prstGeom prst="rect">
            <a:avLst/>
          </a:prstGeom>
        </p:spPr>
        <p:txBody>
          <a:bodyPr wrap="none">
            <a:spAutoFit/>
          </a:bodyPr>
          <a:lstStyle/>
          <a:p>
            <a:r>
              <a:rPr lang="en-US" b="1" dirty="0">
                <a:latin typeface="Bookman Old Style" pitchFamily="18" charset="0"/>
              </a:rPr>
              <a:t>SS </a:t>
            </a:r>
            <a:endParaRPr lang="en-IN" dirty="0"/>
          </a:p>
        </p:txBody>
      </p:sp>
      <p:sp>
        <p:nvSpPr>
          <p:cNvPr id="10" name="Rectangle 9"/>
          <p:cNvSpPr/>
          <p:nvPr/>
        </p:nvSpPr>
        <p:spPr>
          <a:xfrm>
            <a:off x="533400" y="4191000"/>
            <a:ext cx="1874231" cy="276999"/>
          </a:xfrm>
          <a:prstGeom prst="rect">
            <a:avLst/>
          </a:prstGeom>
          <a:solidFill>
            <a:schemeClr val="bg1"/>
          </a:solidFill>
        </p:spPr>
        <p:txBody>
          <a:bodyPr wrap="none">
            <a:spAutoFit/>
          </a:bodyPr>
          <a:lstStyle/>
          <a:p>
            <a:r>
              <a:rPr lang="en-US" sz="1200" b="1" dirty="0" smtClean="0">
                <a:latin typeface="Bookman Old Style" pitchFamily="18" charset="0"/>
              </a:rPr>
              <a:t>MS </a:t>
            </a:r>
            <a:r>
              <a:rPr lang="en-US" sz="1200" b="1" dirty="0" err="1" smtClean="0">
                <a:latin typeface="Bookman Old Style" pitchFamily="18" charset="0"/>
              </a:rPr>
              <a:t>Baryal</a:t>
            </a:r>
            <a:r>
              <a:rPr lang="en-US" sz="1200" b="1" dirty="0" smtClean="0">
                <a:latin typeface="Bookman Old Style" pitchFamily="18" charset="0"/>
              </a:rPr>
              <a:t> </a:t>
            </a:r>
            <a:r>
              <a:rPr lang="en-US" sz="1200" b="1" dirty="0" err="1" smtClean="0">
                <a:latin typeface="Bookman Old Style" pitchFamily="18" charset="0"/>
              </a:rPr>
              <a:t>Udhampur</a:t>
            </a:r>
            <a:endParaRPr lang="en-IN" sz="1200" dirty="0"/>
          </a:p>
        </p:txBody>
      </p:sp>
      <p:pic>
        <p:nvPicPr>
          <p:cNvPr id="13"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8271" y="4114800"/>
            <a:ext cx="3045729"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a:xfrm>
            <a:off x="6781800" y="4267200"/>
            <a:ext cx="1587294" cy="276999"/>
          </a:xfrm>
          <a:prstGeom prst="rect">
            <a:avLst/>
          </a:prstGeom>
          <a:solidFill>
            <a:schemeClr val="bg1"/>
          </a:solidFill>
        </p:spPr>
        <p:txBody>
          <a:bodyPr wrap="none">
            <a:spAutoFit/>
          </a:bodyPr>
          <a:lstStyle/>
          <a:p>
            <a:r>
              <a:rPr lang="en-US" sz="1200" b="1" dirty="0" smtClean="0">
                <a:latin typeface="Bookman Old Style" pitchFamily="18" charset="0"/>
              </a:rPr>
              <a:t>HS Jodhpur </a:t>
            </a:r>
            <a:r>
              <a:rPr lang="en-US" sz="1200" b="1" dirty="0" err="1" smtClean="0">
                <a:latin typeface="Bookman Old Style" pitchFamily="18" charset="0"/>
              </a:rPr>
              <a:t>Doda</a:t>
            </a:r>
            <a:endParaRPr lang="en-IN" sz="1200" b="1" dirty="0">
              <a:latin typeface="Bookman Old Style" pitchFamily="18" charset="0"/>
            </a:endParaRPr>
          </a:p>
        </p:txBody>
      </p:sp>
      <p:pic>
        <p:nvPicPr>
          <p:cNvPr id="18" name="Picture 1" descr="MDM LOGO1"/>
          <p:cNvPicPr>
            <a:picLocks noChangeAspect="1" noChangeArrowheads="1"/>
          </p:cNvPicPr>
          <p:nvPr/>
        </p:nvPicPr>
        <p:blipFill>
          <a:blip r:embed="rId8" cstate="print"/>
          <a:srcRect/>
          <a:stretch>
            <a:fillRect/>
          </a:stretch>
        </p:blipFill>
        <p:spPr bwMode="auto">
          <a:xfrm>
            <a:off x="8610600" y="0"/>
            <a:ext cx="533400" cy="533400"/>
          </a:xfrm>
          <a:prstGeom prst="rect">
            <a:avLst/>
          </a:prstGeom>
          <a:noFill/>
          <a:ln w="9525">
            <a:noFill/>
            <a:miter lim="800000"/>
            <a:headEnd/>
            <a:tailEnd/>
          </a:ln>
        </p:spPr>
      </p:pic>
      <p:pic>
        <p:nvPicPr>
          <p:cNvPr id="32770" name="Picture 2" descr="C:\Users\ACCER\Desktop\mdm photos\IMG-20180617-WA0013.jpg"/>
          <p:cNvPicPr>
            <a:picLocks noChangeAspect="1" noChangeArrowheads="1"/>
          </p:cNvPicPr>
          <p:nvPr/>
        </p:nvPicPr>
        <p:blipFill>
          <a:blip r:embed="rId9" cstate="print"/>
          <a:srcRect/>
          <a:stretch>
            <a:fillRect/>
          </a:stretch>
        </p:blipFill>
        <p:spPr bwMode="auto">
          <a:xfrm>
            <a:off x="3124200" y="4114800"/>
            <a:ext cx="2895600" cy="2743200"/>
          </a:xfrm>
          <a:prstGeom prst="rect">
            <a:avLst/>
          </a:prstGeom>
          <a:noFill/>
        </p:spPr>
      </p:pic>
      <p:sp>
        <p:nvSpPr>
          <p:cNvPr id="19" name="Rectangle 18"/>
          <p:cNvSpPr/>
          <p:nvPr/>
        </p:nvSpPr>
        <p:spPr>
          <a:xfrm>
            <a:off x="3505200" y="4267200"/>
            <a:ext cx="2209800" cy="276999"/>
          </a:xfrm>
          <a:prstGeom prst="rect">
            <a:avLst/>
          </a:prstGeom>
          <a:solidFill>
            <a:schemeClr val="bg1"/>
          </a:solidFill>
        </p:spPr>
        <p:txBody>
          <a:bodyPr wrap="square">
            <a:spAutoFit/>
          </a:bodyPr>
          <a:lstStyle/>
          <a:p>
            <a:r>
              <a:rPr lang="en-US" sz="1200" b="1" dirty="0">
                <a:latin typeface="Bookman Old Style" pitchFamily="18" charset="0"/>
              </a:rPr>
              <a:t>MS </a:t>
            </a:r>
            <a:r>
              <a:rPr lang="en-US" sz="1200" b="1" dirty="0" err="1">
                <a:latin typeface="Bookman Old Style" pitchFamily="18" charset="0"/>
              </a:rPr>
              <a:t>Baranpata</a:t>
            </a:r>
            <a:r>
              <a:rPr lang="en-US" sz="1200" b="1" dirty="0">
                <a:latin typeface="Bookman Old Style" pitchFamily="18" charset="0"/>
              </a:rPr>
              <a:t> Jammu</a:t>
            </a:r>
            <a:endParaRPr lang="en-IN" sz="1200" b="1"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 y="228600"/>
            <a:ext cx="9105900" cy="477054"/>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strike="noStrike" cap="none" normalizeH="0" baseline="0" dirty="0" smtClean="0">
                <a:ln>
                  <a:noFill/>
                </a:ln>
                <a:solidFill>
                  <a:schemeClr val="accent2">
                    <a:lumMod val="50000"/>
                  </a:schemeClr>
                </a:solidFill>
                <a:effectLst/>
                <a:latin typeface="Times New Roman" pitchFamily="18" charset="0"/>
                <a:ea typeface="Arial" pitchFamily="34" charset="0"/>
                <a:cs typeface="Times New Roman" pitchFamily="18" charset="0"/>
              </a:rPr>
              <a:t>CONSTRUCTION</a:t>
            </a:r>
            <a:r>
              <a:rPr kumimoji="0" lang="en-US" sz="2500" b="1" i="0" strike="noStrike" cap="none" normalizeH="0" dirty="0" smtClean="0">
                <a:ln>
                  <a:noFill/>
                </a:ln>
                <a:solidFill>
                  <a:schemeClr val="accent2">
                    <a:lumMod val="50000"/>
                  </a:schemeClr>
                </a:solidFill>
                <a:effectLst/>
                <a:latin typeface="Times New Roman" pitchFamily="18" charset="0"/>
                <a:ea typeface="Arial" pitchFamily="34" charset="0"/>
                <a:cs typeface="Times New Roman" pitchFamily="18" charset="0"/>
              </a:rPr>
              <a:t> OF KITCHEN CUM STORES</a:t>
            </a:r>
            <a:endParaRPr kumimoji="0" lang="en-US" sz="2500" b="0" i="0"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3"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pic>
        <p:nvPicPr>
          <p:cNvPr id="4" name="Picture 2" descr="G:\School\A View of construction Kitched Shed at BMS Kaloosa.jpg"/>
          <p:cNvPicPr>
            <a:picLocks noChangeAspect="1" noChangeArrowheads="1"/>
          </p:cNvPicPr>
          <p:nvPr/>
        </p:nvPicPr>
        <p:blipFill>
          <a:blip r:embed="rId4" cstate="print"/>
          <a:srcRect/>
          <a:stretch>
            <a:fillRect/>
          </a:stretch>
        </p:blipFill>
        <p:spPr bwMode="auto">
          <a:xfrm>
            <a:off x="0" y="762000"/>
            <a:ext cx="4495800" cy="2971800"/>
          </a:xfrm>
          <a:prstGeom prst="rect">
            <a:avLst/>
          </a:prstGeom>
          <a:noFill/>
          <a:ln w="9525">
            <a:noFill/>
            <a:miter lim="800000"/>
            <a:headEnd/>
            <a:tailEnd/>
          </a:ln>
        </p:spPr>
      </p:pic>
      <p:pic>
        <p:nvPicPr>
          <p:cNvPr id="32770" name="Picture 2" descr="C:\Users\ACCER\Desktop\mdm photos\IMG-20180618-WA0024.jpg"/>
          <p:cNvPicPr>
            <a:picLocks noChangeAspect="1" noChangeArrowheads="1"/>
          </p:cNvPicPr>
          <p:nvPr/>
        </p:nvPicPr>
        <p:blipFill>
          <a:blip r:embed="rId5" cstate="print"/>
          <a:srcRect/>
          <a:stretch>
            <a:fillRect/>
          </a:stretch>
        </p:blipFill>
        <p:spPr bwMode="auto">
          <a:xfrm>
            <a:off x="4572000" y="762000"/>
            <a:ext cx="4572000" cy="2971800"/>
          </a:xfrm>
          <a:prstGeom prst="rect">
            <a:avLst/>
          </a:prstGeom>
          <a:noFill/>
        </p:spPr>
      </p:pic>
      <p:pic>
        <p:nvPicPr>
          <p:cNvPr id="32771" name="Picture 3" descr="C:\Users\ACCER\Desktop\mdm photos\IMG-20180618-WA0022.jpg"/>
          <p:cNvPicPr>
            <a:picLocks noChangeAspect="1" noChangeArrowheads="1"/>
          </p:cNvPicPr>
          <p:nvPr/>
        </p:nvPicPr>
        <p:blipFill>
          <a:blip r:embed="rId6" cstate="print"/>
          <a:srcRect/>
          <a:stretch>
            <a:fillRect/>
          </a:stretch>
        </p:blipFill>
        <p:spPr bwMode="auto">
          <a:xfrm>
            <a:off x="0" y="3810000"/>
            <a:ext cx="4495800" cy="3048000"/>
          </a:xfrm>
          <a:prstGeom prst="rect">
            <a:avLst/>
          </a:prstGeom>
          <a:noFill/>
        </p:spPr>
      </p:pic>
      <p:pic>
        <p:nvPicPr>
          <p:cNvPr id="5" name="Picture 2"/>
          <p:cNvPicPr>
            <a:picLocks noChangeAspect="1" noChangeArrowheads="1"/>
          </p:cNvPicPr>
          <p:nvPr/>
        </p:nvPicPr>
        <p:blipFill>
          <a:blip r:embed="rId7" cstate="print"/>
          <a:srcRect/>
          <a:stretch>
            <a:fillRect/>
          </a:stretch>
        </p:blipFill>
        <p:spPr bwMode="auto">
          <a:xfrm>
            <a:off x="4572000" y="3810000"/>
            <a:ext cx="4572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0"/>
            <a:ext cx="6429420" cy="830997"/>
          </a:xfrm>
          <a:prstGeom prst="rect">
            <a:avLst/>
          </a:prstGeom>
          <a:blipFill>
            <a:blip r:embed="rId2" cstate="print"/>
            <a:tile tx="0" ty="0" sx="100000" sy="100000" flip="none" algn="tl"/>
          </a:blipFill>
          <a:ln w="57150">
            <a:solidFill>
              <a:schemeClr val="tx2"/>
            </a:solidFill>
          </a:ln>
        </p:spPr>
        <p:txBody>
          <a:bodyPr wrap="square">
            <a:spAutoFit/>
          </a:bodyPr>
          <a:lstStyle/>
          <a:p>
            <a:pPr algn="ctr"/>
            <a:r>
              <a:rPr lang="en-US" sz="4800" b="1" dirty="0" smtClean="0">
                <a:latin typeface="Times New Roman" pitchFamily="18" charset="0"/>
                <a:cs typeface="Times New Roman" pitchFamily="18" charset="0"/>
              </a:rPr>
              <a:t>Yoga in Schools</a:t>
            </a:r>
            <a:endParaRPr lang="en-US" sz="4800" dirty="0">
              <a:latin typeface="Times New Roman" pitchFamily="18" charset="0"/>
              <a:cs typeface="Times New Roman" pitchFamily="18" charset="0"/>
            </a:endParaRPr>
          </a:p>
        </p:txBody>
      </p:sp>
      <p:pic>
        <p:nvPicPr>
          <p:cNvPr id="18"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pic>
        <p:nvPicPr>
          <p:cNvPr id="31746" name="Picture 2" descr="C:\Users\ACCER\Desktop\mdm photos\IMG-20180617-WA0040.jpg"/>
          <p:cNvPicPr>
            <a:picLocks noChangeAspect="1" noChangeArrowheads="1"/>
          </p:cNvPicPr>
          <p:nvPr/>
        </p:nvPicPr>
        <p:blipFill>
          <a:blip r:embed="rId4" cstate="print"/>
          <a:srcRect/>
          <a:stretch>
            <a:fillRect/>
          </a:stretch>
        </p:blipFill>
        <p:spPr bwMode="auto">
          <a:xfrm>
            <a:off x="0" y="914400"/>
            <a:ext cx="4419600" cy="2819400"/>
          </a:xfrm>
          <a:prstGeom prst="rect">
            <a:avLst/>
          </a:prstGeom>
          <a:noFill/>
        </p:spPr>
      </p:pic>
      <p:pic>
        <p:nvPicPr>
          <p:cNvPr id="31747" name="Picture 3" descr="C:\Users\ACCER\Desktop\mdm photos\IMG-20180617-WA0045.jpg"/>
          <p:cNvPicPr>
            <a:picLocks noChangeAspect="1" noChangeArrowheads="1"/>
          </p:cNvPicPr>
          <p:nvPr/>
        </p:nvPicPr>
        <p:blipFill>
          <a:blip r:embed="rId5" cstate="print"/>
          <a:srcRect/>
          <a:stretch>
            <a:fillRect/>
          </a:stretch>
        </p:blipFill>
        <p:spPr bwMode="auto">
          <a:xfrm>
            <a:off x="4495800" y="914400"/>
            <a:ext cx="4648200" cy="2819400"/>
          </a:xfrm>
          <a:prstGeom prst="rect">
            <a:avLst/>
          </a:prstGeom>
          <a:noFill/>
        </p:spPr>
      </p:pic>
      <p:pic>
        <p:nvPicPr>
          <p:cNvPr id="31748" name="Picture 4" descr="C:\Users\ACCER\Desktop\mdm photos\IMG-20180617-WA0057.jpg"/>
          <p:cNvPicPr>
            <a:picLocks noChangeAspect="1" noChangeArrowheads="1"/>
          </p:cNvPicPr>
          <p:nvPr/>
        </p:nvPicPr>
        <p:blipFill>
          <a:blip r:embed="rId6" cstate="print"/>
          <a:srcRect/>
          <a:stretch>
            <a:fillRect/>
          </a:stretch>
        </p:blipFill>
        <p:spPr bwMode="auto">
          <a:xfrm>
            <a:off x="0" y="3810000"/>
            <a:ext cx="4495800" cy="3048000"/>
          </a:xfrm>
          <a:prstGeom prst="rect">
            <a:avLst/>
          </a:prstGeom>
          <a:noFill/>
        </p:spPr>
      </p:pic>
      <p:pic>
        <p:nvPicPr>
          <p:cNvPr id="31749" name="Picture 5" descr="C:\Users\ACCER\Desktop\mdm photos\IMG-20180617-WA0051.jpg"/>
          <p:cNvPicPr>
            <a:picLocks noChangeAspect="1" noChangeArrowheads="1"/>
          </p:cNvPicPr>
          <p:nvPr/>
        </p:nvPicPr>
        <p:blipFill>
          <a:blip r:embed="rId7" cstate="print"/>
          <a:srcRect/>
          <a:stretch>
            <a:fillRect/>
          </a:stretch>
        </p:blipFill>
        <p:spPr bwMode="auto">
          <a:xfrm>
            <a:off x="4572000" y="3810000"/>
            <a:ext cx="4572000" cy="304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1413330"/>
            <a:ext cx="8686800" cy="4278094"/>
          </a:xfrm>
          <a:prstGeom prst="rect">
            <a:avLst/>
          </a:prstGeom>
          <a:solidFill>
            <a:schemeClr val="accent3">
              <a:lumMod val="20000"/>
              <a:lumOff val="8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568325" indent="-568325">
              <a:buFont typeface="Wingdings" pitchFamily="2" charset="2"/>
              <a:buChar char="Ø"/>
            </a:pPr>
            <a:r>
              <a:rPr lang="en-IN" altLang="en-US" sz="2600" b="1" u="sng" dirty="0" smtClean="0">
                <a:solidFill>
                  <a:srgbClr val="2E3917"/>
                </a:solidFill>
                <a:latin typeface="Times New Roman" pitchFamily="18" charset="0"/>
                <a:ea typeface="Batang" charset="-127"/>
                <a:cs typeface="Times New Roman" pitchFamily="18" charset="0"/>
              </a:rPr>
              <a:t>Honorarium of cooks</a:t>
            </a:r>
            <a:r>
              <a:rPr lang="en-IN" altLang="en-US" sz="2600" b="1" dirty="0" smtClean="0">
                <a:solidFill>
                  <a:srgbClr val="2E3917"/>
                </a:solidFill>
                <a:latin typeface="Times New Roman" pitchFamily="18" charset="0"/>
                <a:ea typeface="Batang" charset="-127"/>
                <a:cs typeface="Times New Roman" pitchFamily="18" charset="0"/>
              </a:rPr>
              <a:t>:</a:t>
            </a:r>
            <a:endParaRPr lang="en-US" altLang="en-US" sz="2600" b="1" dirty="0" smtClean="0">
              <a:solidFill>
                <a:srgbClr val="2E3917"/>
              </a:solidFill>
              <a:latin typeface="Times New Roman" pitchFamily="18" charset="0"/>
              <a:ea typeface="Batang" charset="-127"/>
              <a:cs typeface="Times New Roman" pitchFamily="18" charset="0"/>
            </a:endParaRPr>
          </a:p>
          <a:p>
            <a:pPr marL="568325" indent="-395288" algn="just">
              <a:buFont typeface="Arial" pitchFamily="34" charset="0"/>
              <a:buChar char="•"/>
            </a:pPr>
            <a:r>
              <a:rPr lang="en-US" altLang="en-US" sz="2400" dirty="0" smtClean="0">
                <a:solidFill>
                  <a:srgbClr val="2E3917"/>
                </a:solidFill>
                <a:latin typeface="Times New Roman" pitchFamily="18" charset="0"/>
                <a:ea typeface="Batang" charset="-127"/>
                <a:cs typeface="Times New Roman" pitchFamily="18" charset="0"/>
              </a:rPr>
              <a:t>e-transfer of Honorarium  into the bank account of </a:t>
            </a:r>
            <a:r>
              <a:rPr lang="en-US" altLang="en-US" sz="2400" dirty="0" err="1" smtClean="0">
                <a:solidFill>
                  <a:srgbClr val="2E3917"/>
                </a:solidFill>
                <a:latin typeface="Times New Roman" pitchFamily="18" charset="0"/>
                <a:ea typeface="Batang" charset="-127"/>
                <a:cs typeface="Times New Roman" pitchFamily="18" charset="0"/>
              </a:rPr>
              <a:t>CcHs</a:t>
            </a:r>
            <a:endParaRPr lang="en-US" altLang="en-US" sz="2400" dirty="0" smtClean="0">
              <a:solidFill>
                <a:srgbClr val="2E3917"/>
              </a:solidFill>
              <a:latin typeface="Times New Roman" pitchFamily="18" charset="0"/>
              <a:ea typeface="Batang" charset="-127"/>
              <a:cs typeface="Times New Roman" pitchFamily="18" charset="0"/>
            </a:endParaRPr>
          </a:p>
          <a:p>
            <a:pPr marL="568325" indent="-395288" algn="just"/>
            <a:endParaRPr lang="en-IN" altLang="en-US" sz="2600" b="1" dirty="0" smtClean="0">
              <a:solidFill>
                <a:srgbClr val="2E3917"/>
              </a:solidFill>
              <a:latin typeface="Times New Roman" pitchFamily="18" charset="0"/>
              <a:ea typeface="Batang" charset="-127"/>
              <a:cs typeface="Times New Roman" pitchFamily="18" charset="0"/>
            </a:endParaRPr>
          </a:p>
          <a:p>
            <a:pPr marL="568325" indent="-395288" algn="just"/>
            <a:endParaRPr lang="en-US" altLang="en-US" sz="2600" b="1" dirty="0" smtClean="0">
              <a:solidFill>
                <a:srgbClr val="2E3917"/>
              </a:solidFill>
              <a:latin typeface="Times New Roman" pitchFamily="18" charset="0"/>
              <a:ea typeface="Batang" charset="-127"/>
              <a:cs typeface="Times New Roman" pitchFamily="18" charset="0"/>
            </a:endParaRPr>
          </a:p>
          <a:p>
            <a:pPr marL="568325" indent="-568325" algn="just">
              <a:buFont typeface="Wingdings" pitchFamily="2" charset="2"/>
              <a:buChar char="Ø"/>
            </a:pPr>
            <a:r>
              <a:rPr lang="en-IN" altLang="en-US" sz="2600" b="1" u="sng" dirty="0" smtClean="0">
                <a:solidFill>
                  <a:srgbClr val="2E3917"/>
                </a:solidFill>
                <a:latin typeface="Times New Roman" pitchFamily="18" charset="0"/>
                <a:ea typeface="Batang" charset="-127"/>
                <a:cs typeface="Times New Roman" pitchFamily="18" charset="0"/>
              </a:rPr>
              <a:t>Monitoring</a:t>
            </a:r>
            <a:r>
              <a:rPr lang="en-IN" altLang="en-US" sz="2600" b="1" dirty="0" smtClean="0">
                <a:solidFill>
                  <a:srgbClr val="2E3917"/>
                </a:solidFill>
                <a:latin typeface="Times New Roman" pitchFamily="18" charset="0"/>
                <a:ea typeface="Batang" charset="-127"/>
                <a:cs typeface="Times New Roman" pitchFamily="18" charset="0"/>
              </a:rPr>
              <a:t>:</a:t>
            </a:r>
            <a:endParaRPr lang="en-US" altLang="en-US" sz="2600" b="1" dirty="0" smtClean="0">
              <a:solidFill>
                <a:srgbClr val="2E3917"/>
              </a:solidFill>
              <a:latin typeface="Times New Roman" pitchFamily="18" charset="0"/>
              <a:ea typeface="Batang" charset="-127"/>
              <a:cs typeface="Times New Roman" pitchFamily="18" charset="0"/>
            </a:endParaRPr>
          </a:p>
          <a:p>
            <a:pPr marL="568325" indent="-395288" algn="just">
              <a:buFont typeface="Arial" pitchFamily="34" charset="0"/>
              <a:buChar char="•"/>
            </a:pPr>
            <a:r>
              <a:rPr lang="en-US" altLang="en-US" sz="2400" dirty="0" smtClean="0">
                <a:latin typeface="Times New Roman" pitchFamily="18" charset="0"/>
                <a:cs typeface="Times New Roman" pitchFamily="18" charset="0"/>
              </a:rPr>
              <a:t>5 meetings of District level committee headed by the senior most MP held during 2018-19.</a:t>
            </a:r>
          </a:p>
          <a:p>
            <a:pPr marL="576263" indent="-403225" algn="just" eaLnBrk="0" fontAlgn="base" hangingPunct="0">
              <a:spcBef>
                <a:spcPct val="0"/>
              </a:spcBef>
              <a:spcAft>
                <a:spcPct val="0"/>
              </a:spcAft>
              <a:buFont typeface="Arial" pitchFamily="34" charset="0"/>
              <a:buChar char="•"/>
            </a:pPr>
            <a:r>
              <a:rPr lang="en-US" altLang="en-US" sz="2400" dirty="0" smtClean="0">
                <a:latin typeface="Times New Roman" pitchFamily="18" charset="0"/>
                <a:cs typeface="Times New Roman" pitchFamily="18" charset="0"/>
              </a:rPr>
              <a:t>199 Meetings of District Steering cum Monitoring Committee headed by Deputy Commissioner held during 2018-19.</a:t>
            </a:r>
          </a:p>
          <a:p>
            <a:pPr marL="576263" indent="-403225" algn="just" eaLnBrk="0" fontAlgn="base" hangingPunct="0">
              <a:spcBef>
                <a:spcPct val="0"/>
              </a:spcBef>
              <a:spcAft>
                <a:spcPct val="0"/>
              </a:spcAft>
              <a:buFont typeface="Arial" pitchFamily="34" charset="0"/>
              <a:buChar char="•"/>
            </a:pPr>
            <a:r>
              <a:rPr lang="en-US" altLang="en-US" sz="2400" dirty="0" smtClean="0">
                <a:latin typeface="Times New Roman" pitchFamily="18" charset="0"/>
                <a:cs typeface="Times New Roman" pitchFamily="18" charset="0"/>
              </a:rPr>
              <a:t>16,401 Schools have been inspected by officials of School Education during 2018-19</a:t>
            </a:r>
          </a:p>
        </p:txBody>
      </p:sp>
      <p:pic>
        <p:nvPicPr>
          <p:cNvPr id="5" name="Picture 1" descr="MDM LOGO1"/>
          <p:cNvPicPr>
            <a:picLocks noChangeAspect="1" noChangeArrowheads="1"/>
          </p:cNvPicPr>
          <p:nvPr/>
        </p:nvPicPr>
        <p:blipFill>
          <a:blip r:embed="rId2" cstate="print"/>
          <a:srcRect/>
          <a:stretch>
            <a:fillRect/>
          </a:stretch>
        </p:blipFill>
        <p:spPr bwMode="auto">
          <a:xfrm>
            <a:off x="8610600" y="0"/>
            <a:ext cx="533400" cy="533400"/>
          </a:xfrm>
          <a:prstGeom prst="rect">
            <a:avLst/>
          </a:prstGeom>
          <a:noFill/>
          <a:ln w="9525">
            <a:noFill/>
            <a:miter lim="800000"/>
            <a:headEnd/>
            <a:tailEnd/>
          </a:ln>
        </p:spPr>
      </p:pic>
      <p:sp>
        <p:nvSpPr>
          <p:cNvPr id="6" name="Rectangle 1"/>
          <p:cNvSpPr>
            <a:spLocks noChangeArrowheads="1"/>
          </p:cNvSpPr>
          <p:nvPr/>
        </p:nvSpPr>
        <p:spPr bwMode="auto">
          <a:xfrm>
            <a:off x="228600" y="572869"/>
            <a:ext cx="8713068" cy="646331"/>
          </a:xfrm>
          <a:prstGeom prst="rect">
            <a:avLst/>
          </a:prstGeom>
          <a:blipFill>
            <a:blip r:embed="rId3"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solidFill>
                  <a:schemeClr val="accent2">
                    <a:lumMod val="50000"/>
                  </a:schemeClr>
                </a:solidFill>
                <a:effectLst/>
                <a:latin typeface="Times New Roman" pitchFamily="18" charset="0"/>
                <a:ea typeface="Arial" pitchFamily="34" charset="0"/>
                <a:cs typeface="Times New Roman" pitchFamily="18" charset="0"/>
              </a:rPr>
              <a:t>Best Practices</a:t>
            </a:r>
            <a:endParaRPr kumimoji="0" lang="en-US" sz="3600" b="0" i="0"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763000" cy="5016758"/>
          </a:xfrm>
          <a:prstGeom prst="rect">
            <a:avLst/>
          </a:prstGeom>
          <a:solidFill>
            <a:schemeClr val="accent3">
              <a:lumMod val="20000"/>
              <a:lumOff val="80000"/>
            </a:schemeClr>
          </a:solidFill>
        </p:spPr>
        <p:txBody>
          <a:bodyPr wrap="square">
            <a:spAutoFit/>
          </a:bodyPr>
          <a:lstStyle/>
          <a:p>
            <a:pPr marL="338138" lvl="0" indent="-338138" algn="just" eaLnBrk="0" fontAlgn="base" hangingPunct="0">
              <a:spcBef>
                <a:spcPct val="0"/>
              </a:spcBef>
              <a:spcAft>
                <a:spcPct val="0"/>
              </a:spcAft>
              <a:buFont typeface="Arial" pitchFamily="34" charset="0"/>
              <a:buChar char="•"/>
            </a:pPr>
            <a:r>
              <a:rPr lang="en-US" sz="2400" dirty="0" smtClean="0">
                <a:solidFill>
                  <a:srgbClr val="2E3917"/>
                </a:solidFill>
                <a:latin typeface="Times New Roman" pitchFamily="18" charset="0"/>
                <a:ea typeface="Batang" charset="-127"/>
                <a:cs typeface="Times New Roman" pitchFamily="18" charset="0"/>
              </a:rPr>
              <a:t>Social Audit of the MDM scheme has been conducted in four Districts (</a:t>
            </a:r>
            <a:r>
              <a:rPr lang="en-US" sz="2400" dirty="0" err="1" smtClean="0">
                <a:solidFill>
                  <a:srgbClr val="2E3917"/>
                </a:solidFill>
                <a:latin typeface="Times New Roman" pitchFamily="18" charset="0"/>
                <a:ea typeface="Batang" charset="-127"/>
                <a:cs typeface="Times New Roman" pitchFamily="18" charset="0"/>
              </a:rPr>
              <a:t>Budgam</a:t>
            </a:r>
            <a:r>
              <a:rPr lang="en-US" sz="2400" dirty="0" smtClean="0">
                <a:solidFill>
                  <a:srgbClr val="2E3917"/>
                </a:solidFill>
                <a:latin typeface="Times New Roman" pitchFamily="18" charset="0"/>
                <a:ea typeface="Batang" charset="-127"/>
                <a:cs typeface="Times New Roman" pitchFamily="18" charset="0"/>
              </a:rPr>
              <a:t>, </a:t>
            </a:r>
            <a:r>
              <a:rPr lang="en-US" sz="2400" dirty="0" err="1" smtClean="0">
                <a:solidFill>
                  <a:srgbClr val="2E3917"/>
                </a:solidFill>
                <a:latin typeface="Times New Roman" pitchFamily="18" charset="0"/>
                <a:ea typeface="Batang" charset="-127"/>
                <a:cs typeface="Times New Roman" pitchFamily="18" charset="0"/>
              </a:rPr>
              <a:t>Ganderbal</a:t>
            </a:r>
            <a:r>
              <a:rPr lang="en-US" sz="2400" dirty="0" smtClean="0">
                <a:solidFill>
                  <a:srgbClr val="2E3917"/>
                </a:solidFill>
                <a:latin typeface="Times New Roman" pitchFamily="18" charset="0"/>
                <a:ea typeface="Batang" charset="-127"/>
                <a:cs typeface="Times New Roman" pitchFamily="18" charset="0"/>
              </a:rPr>
              <a:t>, </a:t>
            </a:r>
            <a:r>
              <a:rPr lang="en-US" sz="2400" dirty="0" err="1" smtClean="0">
                <a:solidFill>
                  <a:srgbClr val="2E3917"/>
                </a:solidFill>
                <a:latin typeface="Times New Roman" pitchFamily="18" charset="0"/>
                <a:ea typeface="Batang" charset="-127"/>
                <a:cs typeface="Times New Roman" pitchFamily="18" charset="0"/>
              </a:rPr>
              <a:t>Kathua</a:t>
            </a:r>
            <a:r>
              <a:rPr lang="en-US" sz="2400" dirty="0" smtClean="0">
                <a:solidFill>
                  <a:srgbClr val="2E3917"/>
                </a:solidFill>
                <a:latin typeface="Times New Roman" pitchFamily="18" charset="0"/>
                <a:ea typeface="Batang" charset="-127"/>
                <a:cs typeface="Times New Roman" pitchFamily="18" charset="0"/>
              </a:rPr>
              <a:t> and </a:t>
            </a:r>
            <a:r>
              <a:rPr lang="en-US" sz="2400" dirty="0" err="1" smtClean="0">
                <a:solidFill>
                  <a:srgbClr val="2E3917"/>
                </a:solidFill>
                <a:latin typeface="Times New Roman" pitchFamily="18" charset="0"/>
                <a:ea typeface="Batang" charset="-127"/>
                <a:cs typeface="Times New Roman" pitchFamily="18" charset="0"/>
              </a:rPr>
              <a:t>Ramban</a:t>
            </a:r>
            <a:r>
              <a:rPr lang="en-US" sz="2400" dirty="0" smtClean="0">
                <a:solidFill>
                  <a:srgbClr val="2E3917"/>
                </a:solidFill>
                <a:latin typeface="Times New Roman" pitchFamily="18" charset="0"/>
                <a:ea typeface="Batang" charset="-127"/>
                <a:cs typeface="Times New Roman" pitchFamily="18" charset="0"/>
              </a:rPr>
              <a:t>) through Department of Sociology of University of Jammu &amp; and Department of Social Action of University of Kashmir</a:t>
            </a:r>
            <a:r>
              <a:rPr lang="en-US" sz="2000" dirty="0" smtClean="0">
                <a:solidFill>
                  <a:srgbClr val="2E3917"/>
                </a:solidFill>
                <a:latin typeface="Times New Roman" pitchFamily="18" charset="0"/>
                <a:ea typeface="Batang" charset="-127"/>
                <a:cs typeface="Times New Roman" pitchFamily="18" charset="0"/>
              </a:rPr>
              <a:t>.</a:t>
            </a:r>
          </a:p>
          <a:p>
            <a:pPr marL="338138" lvl="0" indent="-338138" algn="just" eaLnBrk="0" fontAlgn="base" hangingPunct="0">
              <a:spcBef>
                <a:spcPct val="0"/>
              </a:spcBef>
              <a:spcAft>
                <a:spcPct val="0"/>
              </a:spcAft>
              <a:buFont typeface="Arial" pitchFamily="34" charset="0"/>
              <a:buChar char="•"/>
            </a:pPr>
            <a:endParaRPr lang="en-US" sz="2000" dirty="0" smtClean="0">
              <a:solidFill>
                <a:srgbClr val="2E3917"/>
              </a:solidFill>
              <a:latin typeface="Times New Roman" pitchFamily="18" charset="0"/>
              <a:ea typeface="Batang" charset="-127"/>
              <a:cs typeface="Times New Roman" pitchFamily="18" charset="0"/>
            </a:endParaRPr>
          </a:p>
          <a:p>
            <a:pPr marL="338138" lvl="0" indent="-338138" algn="just" eaLnBrk="0" fontAlgn="base" hangingPunct="0">
              <a:spcBef>
                <a:spcPct val="0"/>
              </a:spcBef>
              <a:spcAft>
                <a:spcPct val="0"/>
              </a:spcAft>
            </a:pPr>
            <a:r>
              <a:rPr lang="en-US" sz="2400" b="1" u="sng" dirty="0" smtClean="0">
                <a:solidFill>
                  <a:srgbClr val="2E3917"/>
                </a:solidFill>
                <a:latin typeface="Times New Roman" pitchFamily="18" charset="0"/>
                <a:ea typeface="Batang" charset="-127"/>
                <a:cs typeface="Times New Roman" pitchFamily="18" charset="0"/>
              </a:rPr>
              <a:t>Audit observations</a:t>
            </a:r>
            <a:r>
              <a:rPr lang="en-US" sz="2400" b="1" dirty="0" smtClean="0">
                <a:solidFill>
                  <a:srgbClr val="2E3917"/>
                </a:solidFill>
                <a:latin typeface="Times New Roman" pitchFamily="18" charset="0"/>
                <a:ea typeface="Batang" charset="-127"/>
                <a:cs typeface="Times New Roman" pitchFamily="18" charset="0"/>
              </a:rPr>
              <a:t>:</a:t>
            </a:r>
            <a:endParaRPr lang="en-US" sz="2400" b="1" u="sng" dirty="0" smtClean="0">
              <a:solidFill>
                <a:srgbClr val="2E3917"/>
              </a:solidFill>
              <a:latin typeface="Times New Roman" pitchFamily="18" charset="0"/>
              <a:ea typeface="Batang" charset="-127"/>
              <a:cs typeface="Times New Roman" pitchFamily="18" charset="0"/>
            </a:endParaRPr>
          </a:p>
          <a:p>
            <a:pPr marL="338138" lvl="0" indent="-338138" algn="just" eaLnBrk="0" fontAlgn="base" hangingPunct="0">
              <a:spcBef>
                <a:spcPct val="0"/>
              </a:spcBef>
              <a:spcAft>
                <a:spcPct val="0"/>
              </a:spcAft>
              <a:buFont typeface="Arial" pitchFamily="34" charset="0"/>
              <a:buChar char="•"/>
            </a:pPr>
            <a:r>
              <a:rPr lang="en-US" sz="2000" dirty="0" smtClean="0">
                <a:solidFill>
                  <a:srgbClr val="2E3917"/>
                </a:solidFill>
                <a:latin typeface="Times New Roman" pitchFamily="18" charset="0"/>
                <a:ea typeface="Batang" charset="-127"/>
                <a:cs typeface="Times New Roman" pitchFamily="18" charset="0"/>
              </a:rPr>
              <a:t>Children from different religions, caste and background sit together and take meals. It spreads amity and brotherhood.</a:t>
            </a:r>
          </a:p>
          <a:p>
            <a:pPr marL="338138" lvl="0" indent="-338138" algn="just" eaLnBrk="0" fontAlgn="base" hangingPunct="0">
              <a:spcBef>
                <a:spcPct val="0"/>
              </a:spcBef>
              <a:spcAft>
                <a:spcPct val="0"/>
              </a:spcAft>
            </a:pPr>
            <a:endParaRPr lang="en-US" sz="2000" dirty="0" smtClean="0">
              <a:solidFill>
                <a:srgbClr val="2E3917"/>
              </a:solidFill>
              <a:latin typeface="Times New Roman" pitchFamily="18" charset="0"/>
              <a:ea typeface="Batang" charset="-127"/>
              <a:cs typeface="Times New Roman" pitchFamily="18" charset="0"/>
            </a:endParaRPr>
          </a:p>
          <a:p>
            <a:pPr marL="338138" lvl="0" indent="-338138" algn="just" eaLnBrk="0" fontAlgn="base" hangingPunct="0">
              <a:spcBef>
                <a:spcPct val="0"/>
              </a:spcBef>
              <a:spcAft>
                <a:spcPct val="0"/>
              </a:spcAft>
              <a:buFont typeface="Arial" pitchFamily="34" charset="0"/>
              <a:buChar char="•"/>
            </a:pPr>
            <a:r>
              <a:rPr lang="en-US" sz="2000" dirty="0" smtClean="0">
                <a:solidFill>
                  <a:srgbClr val="2E3917"/>
                </a:solidFill>
                <a:latin typeface="Times New Roman" pitchFamily="18" charset="0"/>
                <a:ea typeface="Batang" charset="-127"/>
                <a:cs typeface="Times New Roman" pitchFamily="18" charset="0"/>
              </a:rPr>
              <a:t>Despite lesser man power in schools, meals are provided regularly .</a:t>
            </a:r>
          </a:p>
          <a:p>
            <a:pPr marL="338138" lvl="0" indent="-338138" algn="just" eaLnBrk="0" fontAlgn="base" hangingPunct="0">
              <a:spcBef>
                <a:spcPct val="0"/>
              </a:spcBef>
              <a:spcAft>
                <a:spcPct val="0"/>
              </a:spcAft>
            </a:pPr>
            <a:endParaRPr lang="en-US" sz="2000" dirty="0" smtClean="0">
              <a:solidFill>
                <a:srgbClr val="2E3917"/>
              </a:solidFill>
              <a:latin typeface="Times New Roman" pitchFamily="18" charset="0"/>
              <a:ea typeface="Batang" charset="-127"/>
              <a:cs typeface="Times New Roman" pitchFamily="18" charset="0"/>
            </a:endParaRPr>
          </a:p>
          <a:p>
            <a:pPr marL="338138" lvl="0" indent="-338138" algn="just" eaLnBrk="0" fontAlgn="base" hangingPunct="0">
              <a:spcBef>
                <a:spcPct val="0"/>
              </a:spcBef>
              <a:spcAft>
                <a:spcPct val="0"/>
              </a:spcAft>
              <a:buFont typeface="Arial" pitchFamily="34" charset="0"/>
              <a:buChar char="•"/>
            </a:pPr>
            <a:r>
              <a:rPr lang="en-US" sz="2000" dirty="0" smtClean="0">
                <a:solidFill>
                  <a:srgbClr val="2E3917"/>
                </a:solidFill>
                <a:latin typeface="Times New Roman" pitchFamily="18" charset="0"/>
                <a:ea typeface="Batang" charset="-127"/>
                <a:cs typeface="Times New Roman" pitchFamily="18" charset="0"/>
              </a:rPr>
              <a:t>Timely flow of funds is required at school level.</a:t>
            </a:r>
          </a:p>
          <a:p>
            <a:pPr marL="338138" lvl="0" indent="-338138" algn="just" eaLnBrk="0" fontAlgn="base" hangingPunct="0">
              <a:spcBef>
                <a:spcPct val="0"/>
              </a:spcBef>
              <a:spcAft>
                <a:spcPct val="0"/>
              </a:spcAft>
            </a:pPr>
            <a:endParaRPr lang="en-US" sz="2000" dirty="0" smtClean="0">
              <a:solidFill>
                <a:srgbClr val="2E3917"/>
              </a:solidFill>
              <a:latin typeface="Times New Roman" pitchFamily="18" charset="0"/>
              <a:ea typeface="Batang" charset="-127"/>
              <a:cs typeface="Times New Roman" pitchFamily="18" charset="0"/>
            </a:endParaRPr>
          </a:p>
          <a:p>
            <a:pPr marL="338138" lvl="0" indent="-338138" algn="just" eaLnBrk="0" fontAlgn="base" hangingPunct="0">
              <a:spcBef>
                <a:spcPct val="0"/>
              </a:spcBef>
              <a:spcAft>
                <a:spcPct val="0"/>
              </a:spcAft>
              <a:buFont typeface="Arial" pitchFamily="34" charset="0"/>
              <a:buChar char="•"/>
            </a:pPr>
            <a:r>
              <a:rPr lang="en-US" sz="2000" dirty="0" smtClean="0">
                <a:solidFill>
                  <a:srgbClr val="2E3917"/>
                </a:solidFill>
                <a:latin typeface="Times New Roman" pitchFamily="18" charset="0"/>
                <a:ea typeface="Batang" charset="-127"/>
                <a:cs typeface="Times New Roman" pitchFamily="18" charset="0"/>
              </a:rPr>
              <a:t>Lesser cost of cooking especially in hilly district of </a:t>
            </a:r>
            <a:r>
              <a:rPr lang="en-US" sz="2000" dirty="0" err="1" smtClean="0">
                <a:solidFill>
                  <a:srgbClr val="2E3917"/>
                </a:solidFill>
                <a:latin typeface="Times New Roman" pitchFamily="18" charset="0"/>
                <a:ea typeface="Batang" charset="-127"/>
                <a:cs typeface="Times New Roman" pitchFamily="18" charset="0"/>
              </a:rPr>
              <a:t>Ramban</a:t>
            </a:r>
            <a:r>
              <a:rPr lang="en-US" sz="2000" dirty="0" smtClean="0">
                <a:solidFill>
                  <a:srgbClr val="2E3917"/>
                </a:solidFill>
                <a:latin typeface="Times New Roman" pitchFamily="18" charset="0"/>
                <a:ea typeface="Batang" charset="-127"/>
                <a:cs typeface="Times New Roman" pitchFamily="18" charset="0"/>
              </a:rPr>
              <a:t>.</a:t>
            </a:r>
          </a:p>
          <a:p>
            <a:pPr marL="338138" lvl="0" indent="-338138" algn="just" eaLnBrk="0" fontAlgn="base" hangingPunct="0">
              <a:spcBef>
                <a:spcPct val="0"/>
              </a:spcBef>
              <a:spcAft>
                <a:spcPct val="0"/>
              </a:spcAft>
            </a:pPr>
            <a:r>
              <a:rPr lang="en-US" sz="2000" dirty="0" smtClean="0">
                <a:solidFill>
                  <a:srgbClr val="2E3917"/>
                </a:solidFill>
                <a:latin typeface="Times New Roman" pitchFamily="18" charset="0"/>
                <a:ea typeface="Batang" charset="-127"/>
                <a:cs typeface="Times New Roman" pitchFamily="18" charset="0"/>
              </a:rPr>
              <a:t>  </a:t>
            </a:r>
            <a:endParaRPr lang="en-US" sz="2400" dirty="0" smtClean="0">
              <a:solidFill>
                <a:srgbClr val="2E3917"/>
              </a:solidFill>
              <a:latin typeface="Times New Roman" pitchFamily="18" charset="0"/>
              <a:ea typeface="Batang" charset="-127"/>
              <a:cs typeface="Times New Roman" pitchFamily="18" charset="0"/>
            </a:endParaRPr>
          </a:p>
        </p:txBody>
      </p:sp>
      <p:sp>
        <p:nvSpPr>
          <p:cNvPr id="5" name="Rectangle 1"/>
          <p:cNvSpPr>
            <a:spLocks noChangeArrowheads="1"/>
          </p:cNvSpPr>
          <p:nvPr/>
        </p:nvSpPr>
        <p:spPr bwMode="auto">
          <a:xfrm>
            <a:off x="278532" y="496669"/>
            <a:ext cx="8713068" cy="646331"/>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solidFill>
                  <a:schemeClr val="accent2">
                    <a:lumMod val="50000"/>
                  </a:schemeClr>
                </a:solidFill>
                <a:effectLst/>
                <a:latin typeface="Times New Roman" pitchFamily="18" charset="0"/>
                <a:ea typeface="Arial" pitchFamily="34" charset="0"/>
                <a:cs typeface="Times New Roman" pitchFamily="18" charset="0"/>
              </a:rPr>
              <a:t>Best Practices</a:t>
            </a:r>
            <a:endParaRPr kumimoji="0" lang="en-US" sz="3600" b="0" i="0"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1267882"/>
            <a:ext cx="8686800" cy="3731791"/>
          </a:xfrm>
          <a:prstGeom prst="rect">
            <a:avLst/>
          </a:prstGeom>
          <a:solidFill>
            <a:schemeClr val="accent3">
              <a:lumMod val="20000"/>
              <a:lumOff val="8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38138" indent="-277813" algn="just" fontAlgn="base">
              <a:spcBef>
                <a:spcPct val="0"/>
              </a:spcBef>
              <a:spcAft>
                <a:spcPct val="0"/>
              </a:spcAft>
              <a:buClr>
                <a:schemeClr val="accent2">
                  <a:lumMod val="50000"/>
                </a:schemeClr>
              </a:buClr>
              <a:buFont typeface="Arial" pitchFamily="34" charset="0"/>
              <a:buChar char="•"/>
            </a:pPr>
            <a:r>
              <a:rPr lang="en-US" sz="2400" dirty="0" err="1" smtClean="0">
                <a:solidFill>
                  <a:srgbClr val="2E3917"/>
                </a:solidFill>
                <a:latin typeface="Times New Roman" pitchFamily="18" charset="0"/>
                <a:ea typeface="Batang" charset="-127"/>
                <a:cs typeface="Times New Roman" pitchFamily="18" charset="0"/>
              </a:rPr>
              <a:t>Akshay</a:t>
            </a:r>
            <a:r>
              <a:rPr lang="en-US" sz="2400" dirty="0" smtClean="0">
                <a:solidFill>
                  <a:srgbClr val="2E3917"/>
                </a:solidFill>
                <a:latin typeface="Times New Roman" pitchFamily="18" charset="0"/>
                <a:ea typeface="Batang" charset="-127"/>
                <a:cs typeface="Times New Roman" pitchFamily="18" charset="0"/>
              </a:rPr>
              <a:t> </a:t>
            </a:r>
            <a:r>
              <a:rPr lang="en-US" sz="2400" dirty="0" err="1" smtClean="0">
                <a:solidFill>
                  <a:srgbClr val="2E3917"/>
                </a:solidFill>
                <a:latin typeface="Times New Roman" pitchFamily="18" charset="0"/>
                <a:ea typeface="Batang" charset="-127"/>
                <a:cs typeface="Times New Roman" pitchFamily="18" charset="0"/>
              </a:rPr>
              <a:t>Patra</a:t>
            </a:r>
            <a:r>
              <a:rPr lang="en-US" sz="2400" dirty="0" smtClean="0">
                <a:solidFill>
                  <a:srgbClr val="2E3917"/>
                </a:solidFill>
                <a:latin typeface="Times New Roman" pitchFamily="18" charset="0"/>
                <a:ea typeface="Batang" charset="-127"/>
                <a:cs typeface="Times New Roman" pitchFamily="18" charset="0"/>
              </a:rPr>
              <a:t>, an NGO of national repute is being engaged for serving cooked meals from centralized kitchens to the schools in urban areas of districts of Jammu and Samba on pilot basis. Signing of the </a:t>
            </a:r>
            <a:r>
              <a:rPr lang="en-US" sz="2400" dirty="0" err="1" smtClean="0">
                <a:solidFill>
                  <a:srgbClr val="2E3917"/>
                </a:solidFill>
                <a:latin typeface="Times New Roman" pitchFamily="18" charset="0"/>
                <a:ea typeface="Batang" charset="-127"/>
                <a:cs typeface="Times New Roman" pitchFamily="18" charset="0"/>
              </a:rPr>
              <a:t>MoU</a:t>
            </a:r>
            <a:r>
              <a:rPr lang="en-US" sz="2400" dirty="0" smtClean="0">
                <a:solidFill>
                  <a:srgbClr val="2E3917"/>
                </a:solidFill>
                <a:latin typeface="Times New Roman" pitchFamily="18" charset="0"/>
                <a:ea typeface="Batang" charset="-127"/>
                <a:cs typeface="Times New Roman" pitchFamily="18" charset="0"/>
              </a:rPr>
              <a:t> for this purpose with the NGO is under process.</a:t>
            </a:r>
          </a:p>
          <a:p>
            <a:pPr marL="179388" algn="just" fontAlgn="base">
              <a:spcBef>
                <a:spcPct val="0"/>
              </a:spcBef>
              <a:spcAft>
                <a:spcPct val="0"/>
              </a:spcAft>
              <a:buClr>
                <a:schemeClr val="accent2">
                  <a:lumMod val="50000"/>
                </a:schemeClr>
              </a:buClr>
              <a:buFont typeface="Arial" pitchFamily="34" charset="0"/>
              <a:buChar char="•"/>
            </a:pPr>
            <a:endParaRPr lang="en-US" sz="1000" dirty="0" smtClean="0">
              <a:solidFill>
                <a:srgbClr val="2E3917"/>
              </a:solidFill>
              <a:latin typeface="Times New Roman" pitchFamily="18" charset="0"/>
              <a:ea typeface="Batang" charset="-127"/>
              <a:cs typeface="Times New Roman" pitchFamily="18" charset="0"/>
            </a:endParaRPr>
          </a:p>
          <a:p>
            <a:pPr marL="338138" indent="-338138" algn="just" fontAlgn="base">
              <a:spcBef>
                <a:spcPct val="0"/>
              </a:spcBef>
              <a:spcAft>
                <a:spcPct val="0"/>
              </a:spcAft>
              <a:buClr>
                <a:schemeClr val="accent2">
                  <a:lumMod val="50000"/>
                </a:schemeClr>
              </a:buClr>
              <a:buFont typeface="Arial" pitchFamily="34" charset="0"/>
              <a:buChar char="•"/>
            </a:pPr>
            <a:r>
              <a:rPr lang="en-US" sz="2400" dirty="0" smtClean="0">
                <a:solidFill>
                  <a:srgbClr val="2E3917"/>
                </a:solidFill>
                <a:latin typeface="Times New Roman" pitchFamily="18" charset="0"/>
                <a:ea typeface="Batang" charset="-127"/>
                <a:cs typeface="Times New Roman" pitchFamily="18" charset="0"/>
              </a:rPr>
              <a:t>On-line daily Automated Reporting &amp; Monitoring System (ARMS) developed by NIC-HP  (www.mdmhp.nic.in) under MDM has been rolled out since Dec. 2017. </a:t>
            </a:r>
          </a:p>
          <a:p>
            <a:pPr marL="338138" lvl="0" indent="-338138" algn="just" eaLnBrk="0" fontAlgn="base" hangingPunct="0">
              <a:spcBef>
                <a:spcPct val="0"/>
              </a:spcBef>
              <a:spcAft>
                <a:spcPct val="0"/>
              </a:spcAft>
            </a:pPr>
            <a:r>
              <a:rPr lang="en-US" sz="2400" b="1" dirty="0" smtClean="0">
                <a:solidFill>
                  <a:srgbClr val="2E3917"/>
                </a:solidFill>
                <a:latin typeface="Bookman Old Style" pitchFamily="18" charset="0"/>
                <a:ea typeface="Batang" charset="-127"/>
                <a:cs typeface="Aharoni" charset="0"/>
              </a:rPr>
              <a:t> </a:t>
            </a:r>
          </a:p>
          <a:p>
            <a:pPr marL="285750" marR="0" lvl="0" indent="-285750" algn="just" defTabSz="914400" rtl="0" eaLnBrk="1" fontAlgn="base" latinLnBrk="0" hangingPunct="1">
              <a:lnSpc>
                <a:spcPct val="100000"/>
              </a:lnSpc>
              <a:spcBef>
                <a:spcPct val="0"/>
              </a:spcBef>
              <a:spcAft>
                <a:spcPct val="0"/>
              </a:spcAft>
              <a:buClr>
                <a:schemeClr val="accent2">
                  <a:lumMod val="50000"/>
                </a:schemeClr>
              </a:buClr>
              <a:buSzTx/>
              <a:tabLst/>
            </a:pPr>
            <a:endParaRPr lang="en-US" sz="1050" b="1" dirty="0" smtClean="0">
              <a:solidFill>
                <a:srgbClr val="2E3917"/>
              </a:solidFill>
              <a:latin typeface="Bookman Old Style" pitchFamily="18" charset="0"/>
              <a:ea typeface="Times New Roman" pitchFamily="18" charset="0"/>
              <a:cs typeface="Arial" pitchFamily="34" charset="0"/>
            </a:endParaRPr>
          </a:p>
        </p:txBody>
      </p:sp>
      <p:pic>
        <p:nvPicPr>
          <p:cNvPr id="5" name="Picture 1" descr="MDM LOGO1"/>
          <p:cNvPicPr>
            <a:picLocks noChangeAspect="1" noChangeArrowheads="1"/>
          </p:cNvPicPr>
          <p:nvPr/>
        </p:nvPicPr>
        <p:blipFill>
          <a:blip r:embed="rId2" cstate="print"/>
          <a:srcRect/>
          <a:stretch>
            <a:fillRect/>
          </a:stretch>
        </p:blipFill>
        <p:spPr bwMode="auto">
          <a:xfrm>
            <a:off x="8610600" y="0"/>
            <a:ext cx="533400" cy="533400"/>
          </a:xfrm>
          <a:prstGeom prst="rect">
            <a:avLst/>
          </a:prstGeom>
          <a:noFill/>
          <a:ln w="9525">
            <a:noFill/>
            <a:miter lim="800000"/>
            <a:headEnd/>
            <a:tailEnd/>
          </a:ln>
        </p:spPr>
      </p:pic>
      <p:sp>
        <p:nvSpPr>
          <p:cNvPr id="6" name="Rectangle 1"/>
          <p:cNvSpPr>
            <a:spLocks noChangeArrowheads="1"/>
          </p:cNvSpPr>
          <p:nvPr/>
        </p:nvSpPr>
        <p:spPr bwMode="auto">
          <a:xfrm>
            <a:off x="152400" y="496669"/>
            <a:ext cx="8713068" cy="646331"/>
          </a:xfrm>
          <a:prstGeom prst="rect">
            <a:avLst/>
          </a:prstGeom>
          <a:blipFill>
            <a:blip r:embed="rId3"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solidFill>
                  <a:schemeClr val="accent2">
                    <a:lumMod val="50000"/>
                  </a:schemeClr>
                </a:solidFill>
                <a:effectLst/>
                <a:latin typeface="Times New Roman" pitchFamily="18" charset="0"/>
                <a:ea typeface="Arial" pitchFamily="34" charset="0"/>
                <a:cs typeface="Times New Roman" pitchFamily="18" charset="0"/>
              </a:rPr>
              <a:t>Best Practices</a:t>
            </a:r>
            <a:endParaRPr kumimoji="0" lang="en-US" sz="3600" b="0" i="0"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64" y="457200"/>
            <a:ext cx="8334436" cy="646331"/>
          </a:xfrm>
          <a:prstGeom prst="rect">
            <a:avLst/>
          </a:prstGeom>
          <a:blipFill>
            <a:blip r:embed="rId2" cstate="print"/>
            <a:tile tx="0" ty="0" sx="100000" sy="100000" flip="none" algn="tl"/>
          </a:blipFill>
          <a:ln w="57150">
            <a:solidFill>
              <a:schemeClr val="tx2"/>
            </a:solidFill>
          </a:ln>
        </p:spPr>
        <p:txBody>
          <a:bodyPr wrap="square">
            <a:spAutoFit/>
          </a:bodyPr>
          <a:lstStyle/>
          <a:p>
            <a:pPr algn="ctr"/>
            <a:r>
              <a:rPr lang="en-IN" sz="3600" b="1" dirty="0" smtClean="0"/>
              <a:t>Initiatives proposed to be adopted</a:t>
            </a:r>
            <a:endParaRPr lang="en-IN" sz="3600" b="1" dirty="0"/>
          </a:p>
        </p:txBody>
      </p:sp>
      <p:pic>
        <p:nvPicPr>
          <p:cNvPr id="5"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graphicFrame>
        <p:nvGraphicFramePr>
          <p:cNvPr id="6" name="Table 5"/>
          <p:cNvGraphicFramePr>
            <a:graphicFrameLocks noGrp="1"/>
          </p:cNvGraphicFramePr>
          <p:nvPr/>
        </p:nvGraphicFramePr>
        <p:xfrm>
          <a:off x="381000" y="1295401"/>
          <a:ext cx="8382000" cy="5339186"/>
        </p:xfrm>
        <a:graphic>
          <a:graphicData uri="http://schemas.openxmlformats.org/drawingml/2006/table">
            <a:tbl>
              <a:tblPr firstRow="1" bandRow="1">
                <a:tableStyleId>{5C22544A-7EE6-4342-B048-85BDC9FD1C3A}</a:tableStyleId>
              </a:tblPr>
              <a:tblGrid>
                <a:gridCol w="2286000"/>
                <a:gridCol w="6096000"/>
              </a:tblGrid>
              <a:tr h="1727147">
                <a:tc>
                  <a:txBody>
                    <a:bodyPr/>
                    <a:lstStyle/>
                    <a:p>
                      <a:pPr algn="l"/>
                      <a:r>
                        <a:rPr lang="en-US" sz="2200" b="0" i="0" dirty="0" err="1" smtClean="0">
                          <a:solidFill>
                            <a:schemeClr val="tx1"/>
                          </a:solidFill>
                          <a:latin typeface="Bookman Old Style" pitchFamily="18" charset="0"/>
                          <a:ea typeface="Arial" pitchFamily="34" charset="0"/>
                          <a:cs typeface="Arial" pitchFamily="34" charset="0"/>
                        </a:rPr>
                        <a:t>Tithi</a:t>
                      </a:r>
                      <a:r>
                        <a:rPr lang="en-US" sz="2200" b="0" i="0" dirty="0" smtClean="0">
                          <a:solidFill>
                            <a:schemeClr val="tx1"/>
                          </a:solidFill>
                          <a:latin typeface="Bookman Old Style" pitchFamily="18" charset="0"/>
                          <a:ea typeface="Arial" pitchFamily="34" charset="0"/>
                          <a:cs typeface="Arial" pitchFamily="34" charset="0"/>
                        </a:rPr>
                        <a:t> </a:t>
                      </a:r>
                      <a:r>
                        <a:rPr lang="en-US" sz="2200" b="0" i="0" dirty="0" err="1" smtClean="0">
                          <a:solidFill>
                            <a:schemeClr val="tx1"/>
                          </a:solidFill>
                          <a:latin typeface="Bookman Old Style" pitchFamily="18" charset="0"/>
                          <a:ea typeface="Arial" pitchFamily="34" charset="0"/>
                          <a:cs typeface="Arial" pitchFamily="34" charset="0"/>
                        </a:rPr>
                        <a:t>Bhojan</a:t>
                      </a:r>
                      <a:endParaRPr lang="en-US" sz="2200" b="0" i="0" dirty="0" smtClean="0">
                        <a:solidFill>
                          <a:schemeClr val="tx1"/>
                        </a:solidFill>
                        <a:latin typeface="Bookman Old Style" pitchFamily="18" charset="0"/>
                        <a:ea typeface="Arial" pitchFamily="34" charset="0"/>
                        <a:cs typeface="Arial" pitchFamily="34" charset="0"/>
                      </a:endParaRPr>
                    </a:p>
                    <a:p>
                      <a:pPr algn="l"/>
                      <a:endParaRPr lang="en-US" sz="2200" b="0" i="0" dirty="0">
                        <a:solidFill>
                          <a:schemeClr val="tx1"/>
                        </a:solidFill>
                      </a:endParaRPr>
                    </a:p>
                  </a:txBody>
                  <a:tcPr>
                    <a:solidFill>
                      <a:schemeClr val="accent3">
                        <a:lumMod val="20000"/>
                        <a:lumOff val="80000"/>
                      </a:schemeClr>
                    </a:solidFill>
                  </a:tcPr>
                </a:tc>
                <a:tc>
                  <a:txBody>
                    <a:bodyPr/>
                    <a:lstStyle/>
                    <a:p>
                      <a:pPr algn="just"/>
                      <a:r>
                        <a:rPr lang="en-IN" sz="2200" b="0" dirty="0" smtClean="0">
                          <a:solidFill>
                            <a:schemeClr val="tx1"/>
                          </a:solidFill>
                        </a:rPr>
                        <a:t>The community can serve food on</a:t>
                      </a:r>
                      <a:r>
                        <a:rPr lang="en-IN" sz="2200" b="0" baseline="0" dirty="0" smtClean="0">
                          <a:solidFill>
                            <a:schemeClr val="tx1"/>
                          </a:solidFill>
                        </a:rPr>
                        <a:t> special dates/ occasions like birthdays, marriage anniversaries etc to school children to either  augment or substitute MDM on those days.  This aims to foster  community  participation.</a:t>
                      </a:r>
                      <a:endParaRPr lang="en-US" sz="2200" b="0" dirty="0">
                        <a:solidFill>
                          <a:schemeClr val="tx1"/>
                        </a:solidFill>
                      </a:endParaRPr>
                    </a:p>
                  </a:txBody>
                  <a:tcPr>
                    <a:solidFill>
                      <a:schemeClr val="accent3">
                        <a:lumMod val="20000"/>
                        <a:lumOff val="80000"/>
                      </a:schemeClr>
                    </a:solidFill>
                  </a:tcPr>
                </a:tc>
              </a:tr>
              <a:tr h="1727147">
                <a:tc>
                  <a:txBody>
                    <a:bodyPr/>
                    <a:lstStyle/>
                    <a:p>
                      <a:r>
                        <a:rPr lang="en-IN" sz="2200" dirty="0" smtClean="0">
                          <a:solidFill>
                            <a:schemeClr val="tx1"/>
                          </a:solidFill>
                        </a:rPr>
                        <a:t>Media</a:t>
                      </a:r>
                      <a:r>
                        <a:rPr lang="en-IN" sz="2200" baseline="0" dirty="0" smtClean="0">
                          <a:solidFill>
                            <a:schemeClr val="tx1"/>
                          </a:solidFill>
                        </a:rPr>
                        <a:t> Mobilization </a:t>
                      </a:r>
                      <a:endParaRPr lang="en-US" sz="2200" dirty="0">
                        <a:solidFill>
                          <a:schemeClr val="tx1"/>
                        </a:solidFill>
                      </a:endParaRPr>
                    </a:p>
                  </a:txBody>
                  <a:tcPr>
                    <a:solidFill>
                      <a:schemeClr val="accent3">
                        <a:lumMod val="20000"/>
                        <a:lumOff val="80000"/>
                      </a:schemeClr>
                    </a:solidFill>
                  </a:tcPr>
                </a:tc>
                <a:tc>
                  <a:txBody>
                    <a:bodyPr/>
                    <a:lstStyle/>
                    <a:p>
                      <a:pPr algn="just"/>
                      <a:r>
                        <a:rPr lang="en-IN" sz="2200" dirty="0" smtClean="0">
                          <a:solidFill>
                            <a:schemeClr val="tx1"/>
                          </a:solidFill>
                        </a:rPr>
                        <a:t>Use of Print Media,</a:t>
                      </a:r>
                      <a:r>
                        <a:rPr lang="en-IN" sz="2200" baseline="0" dirty="0" smtClean="0">
                          <a:solidFill>
                            <a:schemeClr val="tx1"/>
                          </a:solidFill>
                        </a:rPr>
                        <a:t> electronic Media and Radio for promotion of the MDM. </a:t>
                      </a:r>
                      <a:r>
                        <a:rPr lang="en-US" sz="2200" b="1" dirty="0" smtClean="0">
                          <a:solidFill>
                            <a:schemeClr val="accent1">
                              <a:lumMod val="60000"/>
                              <a:lumOff val="40000"/>
                            </a:schemeClr>
                          </a:solidFill>
                          <a:latin typeface="Bookman Old Style" pitchFamily="18" charset="0"/>
                          <a:ea typeface="Arial" pitchFamily="34" charset="0"/>
                          <a:cs typeface="Arial" pitchFamily="34" charset="0"/>
                          <a:hlinkClick r:id="rId4" action="ppaction://hlinkfile"/>
                        </a:rPr>
                        <a:t>AUD-20190226-WA0009 (1).mp3</a:t>
                      </a:r>
                      <a:r>
                        <a:rPr lang="en-US" sz="2200" b="1" dirty="0" smtClean="0">
                          <a:solidFill>
                            <a:schemeClr val="accent1">
                              <a:lumMod val="60000"/>
                              <a:lumOff val="40000"/>
                            </a:schemeClr>
                          </a:solidFill>
                          <a:latin typeface="Bookman Old Style" pitchFamily="18" charset="0"/>
                          <a:ea typeface="Arial" pitchFamily="34" charset="0"/>
                          <a:cs typeface="Arial" pitchFamily="34" charset="0"/>
                        </a:rPr>
                        <a:t>, </a:t>
                      </a:r>
                      <a:r>
                        <a:rPr lang="en-US" sz="2200" b="1" dirty="0" smtClean="0">
                          <a:solidFill>
                            <a:schemeClr val="accent1">
                              <a:lumMod val="60000"/>
                              <a:lumOff val="40000"/>
                            </a:schemeClr>
                          </a:solidFill>
                          <a:latin typeface="Bookman Old Style" pitchFamily="18" charset="0"/>
                          <a:ea typeface="Arial" pitchFamily="34" charset="0"/>
                          <a:cs typeface="Arial" pitchFamily="34" charset="0"/>
                          <a:hlinkClick r:id="rId5" action="ppaction://hlinkfile"/>
                        </a:rPr>
                        <a:t>AUD-20190226-WA0010 (1).mp3</a:t>
                      </a:r>
                      <a:r>
                        <a:rPr lang="en-US" sz="2200" b="1" dirty="0" smtClean="0">
                          <a:solidFill>
                            <a:schemeClr val="accent1">
                              <a:lumMod val="60000"/>
                              <a:lumOff val="40000"/>
                            </a:schemeClr>
                          </a:solidFill>
                          <a:latin typeface="Bookman Old Style" pitchFamily="18" charset="0"/>
                          <a:ea typeface="Arial" pitchFamily="34" charset="0"/>
                          <a:cs typeface="Arial" pitchFamily="34" charset="0"/>
                        </a:rPr>
                        <a:t>.</a:t>
                      </a:r>
                      <a:r>
                        <a:rPr lang="en-US" sz="2200" b="1" dirty="0" smtClean="0">
                          <a:solidFill>
                            <a:schemeClr val="tx1"/>
                          </a:solidFill>
                          <a:latin typeface="Bookman Old Style" pitchFamily="18" charset="0"/>
                          <a:ea typeface="Arial" pitchFamily="34" charset="0"/>
                          <a:cs typeface="Arial" pitchFamily="34" charset="0"/>
                        </a:rPr>
                        <a:t> </a:t>
                      </a:r>
                      <a:r>
                        <a:rPr lang="en-US" sz="2200" b="0" dirty="0" smtClean="0">
                          <a:solidFill>
                            <a:schemeClr val="tx1"/>
                          </a:solidFill>
                          <a:latin typeface="Bookman Old Style" pitchFamily="18" charset="0"/>
                          <a:ea typeface="Arial" pitchFamily="34" charset="0"/>
                          <a:cs typeface="Arial" pitchFamily="34" charset="0"/>
                        </a:rPr>
                        <a:t>Audios will be made in all regional languages.</a:t>
                      </a:r>
                      <a:endParaRPr lang="en-US" sz="2200" b="0" dirty="0">
                        <a:solidFill>
                          <a:schemeClr val="tx1"/>
                        </a:solidFill>
                      </a:endParaRPr>
                    </a:p>
                  </a:txBody>
                  <a:tcPr>
                    <a:solidFill>
                      <a:schemeClr val="accent3">
                        <a:lumMod val="20000"/>
                        <a:lumOff val="80000"/>
                      </a:schemeClr>
                    </a:solidFill>
                  </a:tcPr>
                </a:tc>
              </a:tr>
              <a:tr h="789128">
                <a:tc>
                  <a:txBody>
                    <a:bodyPr/>
                    <a:lstStyle/>
                    <a:p>
                      <a:r>
                        <a:rPr lang="en-IN" sz="2200" dirty="0" smtClean="0">
                          <a:solidFill>
                            <a:schemeClr val="tx1"/>
                          </a:solidFill>
                        </a:rPr>
                        <a:t>Kitchen Gardens</a:t>
                      </a:r>
                      <a:endParaRPr lang="en-US" sz="2200" dirty="0">
                        <a:solidFill>
                          <a:schemeClr val="tx1"/>
                        </a:solidFill>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2200" kern="1200" dirty="0" smtClean="0">
                          <a:solidFill>
                            <a:schemeClr val="tx1"/>
                          </a:solidFill>
                          <a:latin typeface="+mn-lt"/>
                          <a:ea typeface="+mn-ea"/>
                          <a:cs typeface="+mn-cs"/>
                        </a:rPr>
                        <a:t>About 4000 schools will be covered in the F.Y. 2019-20. </a:t>
                      </a:r>
                      <a:endParaRPr kumimoji="0" lang="en-US" sz="2200" kern="1200" dirty="0" smtClean="0">
                        <a:solidFill>
                          <a:schemeClr val="tx1"/>
                        </a:solidFill>
                        <a:latin typeface="+mn-lt"/>
                        <a:ea typeface="+mn-ea"/>
                        <a:cs typeface="+mn-cs"/>
                      </a:endParaRPr>
                    </a:p>
                  </a:txBody>
                  <a:tcPr>
                    <a:solidFill>
                      <a:schemeClr val="accent3">
                        <a:lumMod val="20000"/>
                        <a:lumOff val="80000"/>
                      </a:schemeClr>
                    </a:solidFill>
                  </a:tcPr>
                </a:tc>
              </a:tr>
              <a:tr h="1014378">
                <a:tc>
                  <a:txBody>
                    <a:bodyPr/>
                    <a:lstStyle/>
                    <a:p>
                      <a:r>
                        <a:rPr lang="en-IN" sz="2200" dirty="0" err="1" smtClean="0">
                          <a:solidFill>
                            <a:schemeClr val="tx1"/>
                          </a:solidFill>
                        </a:rPr>
                        <a:t>Poshan</a:t>
                      </a:r>
                      <a:r>
                        <a:rPr lang="en-IN" sz="2200" dirty="0" smtClean="0">
                          <a:solidFill>
                            <a:schemeClr val="tx1"/>
                          </a:solidFill>
                        </a:rPr>
                        <a:t> </a:t>
                      </a:r>
                      <a:r>
                        <a:rPr lang="en-IN" sz="2200" dirty="0" err="1" smtClean="0">
                          <a:solidFill>
                            <a:schemeClr val="tx1"/>
                          </a:solidFill>
                        </a:rPr>
                        <a:t>Abhiyan</a:t>
                      </a:r>
                      <a:r>
                        <a:rPr lang="en-IN" sz="2200" dirty="0" smtClean="0">
                          <a:solidFill>
                            <a:schemeClr val="tx1"/>
                          </a:solidFill>
                        </a:rPr>
                        <a:t> </a:t>
                      </a:r>
                      <a:endParaRPr lang="en-US" sz="2200" dirty="0">
                        <a:solidFill>
                          <a:schemeClr val="tx1"/>
                        </a:solidFill>
                      </a:endParaRPr>
                    </a:p>
                  </a:txBody>
                  <a:tcPr>
                    <a:solidFill>
                      <a:schemeClr val="accent3">
                        <a:lumMod val="20000"/>
                        <a:lumOff val="80000"/>
                      </a:schemeClr>
                    </a:solidFill>
                  </a:tcPr>
                </a:tc>
                <a:tc>
                  <a:txBody>
                    <a:bodyPr/>
                    <a:lstStyle/>
                    <a:p>
                      <a:pPr algn="just"/>
                      <a:r>
                        <a:rPr lang="en-IN" sz="2200" dirty="0" smtClean="0">
                          <a:solidFill>
                            <a:schemeClr val="tx1"/>
                          </a:solidFill>
                        </a:rPr>
                        <a:t>Sensitization of children through Audio / Video material  at school</a:t>
                      </a:r>
                      <a:endParaRPr lang="en-US" sz="2200" dirty="0">
                        <a:solidFill>
                          <a:schemeClr val="tx1"/>
                        </a:solidFill>
                      </a:endParaRPr>
                    </a:p>
                  </a:txBody>
                  <a:tcPr>
                    <a:solidFill>
                      <a:schemeClr val="accent3">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768980"/>
            <a:ext cx="8610600" cy="769441"/>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strike="noStrike" cap="none" normalizeH="0" baseline="0" dirty="0" smtClean="0">
                <a:ln>
                  <a:noFill/>
                </a:ln>
                <a:solidFill>
                  <a:schemeClr val="accent2">
                    <a:lumMod val="50000"/>
                  </a:schemeClr>
                </a:solidFill>
                <a:effectLst/>
                <a:latin typeface="Times New Roman" pitchFamily="18" charset="0"/>
                <a:ea typeface="Arial" pitchFamily="34" charset="0"/>
                <a:cs typeface="Times New Roman" pitchFamily="18" charset="0"/>
              </a:rPr>
              <a:t>Issues/Recommendations</a:t>
            </a:r>
            <a:endParaRPr lang="en-US" b="1" dirty="0" smtClean="0">
              <a:solidFill>
                <a:schemeClr val="accent2">
                  <a:lumMod val="50000"/>
                </a:schemeClr>
              </a:solidFill>
              <a:latin typeface="Times New Roman" pitchFamily="18" charset="0"/>
              <a:ea typeface="Arial" pitchFamily="34" charset="0"/>
              <a:cs typeface="Times New Roman" pitchFamily="18" charset="0"/>
            </a:endParaRPr>
          </a:p>
        </p:txBody>
      </p:sp>
      <p:pic>
        <p:nvPicPr>
          <p:cNvPr id="3"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sp>
        <p:nvSpPr>
          <p:cNvPr id="4" name="Rectangle 2"/>
          <p:cNvSpPr>
            <a:spLocks noChangeArrowheads="1"/>
          </p:cNvSpPr>
          <p:nvPr/>
        </p:nvSpPr>
        <p:spPr bwMode="auto">
          <a:xfrm>
            <a:off x="304800" y="1891129"/>
            <a:ext cx="8610600" cy="4154984"/>
          </a:xfrm>
          <a:prstGeom prst="rect">
            <a:avLst/>
          </a:prstGeom>
          <a:solidFill>
            <a:schemeClr val="accent3">
              <a:lumMod val="20000"/>
              <a:lumOff val="8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568325" indent="-508000" algn="just">
              <a:buFont typeface="Wingdings" pitchFamily="2" charset="2"/>
              <a:buChar char="Ø"/>
            </a:pPr>
            <a:r>
              <a:rPr lang="en-US" altLang="en-US" sz="2800" dirty="0" smtClean="0">
                <a:latin typeface="Times New Roman" pitchFamily="18" charset="0"/>
                <a:ea typeface="Batang" charset="-127"/>
                <a:cs typeface="Times New Roman" pitchFamily="18" charset="0"/>
              </a:rPr>
              <a:t>Transportation Cost in hilly terrain involving head-load from fair price shop to school may be enhanced. </a:t>
            </a:r>
          </a:p>
          <a:p>
            <a:pPr marL="568325" indent="-508000" algn="just"/>
            <a:endParaRPr lang="en-US" altLang="en-US" sz="2800" dirty="0" smtClean="0">
              <a:latin typeface="Times New Roman" pitchFamily="18" charset="0"/>
              <a:ea typeface="Batang" charset="-127"/>
              <a:cs typeface="Times New Roman" pitchFamily="18" charset="0"/>
            </a:endParaRPr>
          </a:p>
          <a:p>
            <a:pPr marL="568325" indent="-508000" algn="just">
              <a:buFont typeface="Wingdings" pitchFamily="2" charset="2"/>
              <a:buChar char="Ø"/>
            </a:pPr>
            <a:r>
              <a:rPr lang="en-US" altLang="en-US" sz="2800" u="sng" dirty="0" smtClean="0">
                <a:latin typeface="Times New Roman" pitchFamily="18" charset="0"/>
                <a:ea typeface="Batang" charset="-127"/>
                <a:cs typeface="Times New Roman" pitchFamily="18" charset="0"/>
              </a:rPr>
              <a:t>MDM for Kindergarten Classes:</a:t>
            </a:r>
            <a:r>
              <a:rPr lang="en-US" altLang="en-US" sz="2800" dirty="0" smtClean="0">
                <a:latin typeface="Times New Roman" pitchFamily="18" charset="0"/>
                <a:ea typeface="Batang" charset="-127"/>
                <a:cs typeface="Times New Roman" pitchFamily="18" charset="0"/>
              </a:rPr>
              <a:t>.</a:t>
            </a:r>
          </a:p>
          <a:p>
            <a:pPr marL="812800" lvl="1" indent="-295275" algn="just">
              <a:buFont typeface="Arial" pitchFamily="34" charset="0"/>
              <a:buChar char="•"/>
            </a:pPr>
            <a:r>
              <a:rPr lang="en-US" altLang="en-US" sz="2400" dirty="0" smtClean="0">
                <a:latin typeface="Times New Roman" pitchFamily="18" charset="0"/>
                <a:ea typeface="Batang" charset="-127"/>
                <a:cs typeface="Times New Roman" pitchFamily="18" charset="0"/>
              </a:rPr>
              <a:t>Children enrolled in Kindergarten are not presently covered in MDM scheme. They may be also be covered. </a:t>
            </a:r>
          </a:p>
          <a:p>
            <a:pPr marL="812800" lvl="1" indent="-295275" algn="just">
              <a:buFont typeface="Arial" pitchFamily="34" charset="0"/>
              <a:buChar char="•"/>
            </a:pPr>
            <a:r>
              <a:rPr lang="en-US" altLang="en-US" sz="2400" dirty="0" smtClean="0">
                <a:latin typeface="Times New Roman" pitchFamily="18" charset="0"/>
                <a:ea typeface="Batang" charset="-127"/>
                <a:cs typeface="Times New Roman" pitchFamily="18" charset="0"/>
              </a:rPr>
              <a:t>998 children have been enrolled in 48 schools in Jammu and 945 children in 54 schools in Kashmir Division. </a:t>
            </a:r>
          </a:p>
          <a:p>
            <a:pPr marL="812800" lvl="1" indent="-295275" algn="just">
              <a:buFont typeface="Arial" pitchFamily="34" charset="0"/>
              <a:buChar char="•"/>
            </a:pPr>
            <a:r>
              <a:rPr lang="en-IN" altLang="en-US" sz="2400" dirty="0" smtClean="0">
                <a:latin typeface="Times New Roman" pitchFamily="18" charset="0"/>
                <a:ea typeface="Batang" charset="-127"/>
                <a:cs typeface="Times New Roman" pitchFamily="18" charset="0"/>
              </a:rPr>
              <a:t>However there is a proposal to start K.G. classes in all primary schools/facility</a:t>
            </a:r>
            <a:endParaRPr lang="en-US" altLang="en-US" sz="2400" dirty="0" smtClean="0">
              <a:latin typeface="Times New Roman" pitchFamily="18" charset="0"/>
              <a:ea typeface="Batang" charset="-127"/>
              <a:cs typeface="Times New Roman" pitchFamily="18" charset="0"/>
            </a:endParaRPr>
          </a:p>
          <a:p>
            <a:pPr marL="568325" indent="-508000" algn="just"/>
            <a:endParaRPr lang="en-US" altLang="en-US" sz="800" dirty="0" smtClean="0">
              <a:latin typeface="Times New Roman" pitchFamily="18" charset="0"/>
              <a:ea typeface="Batang" charset="-127"/>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y Documents\My Pictures\J&amp;K_PollSch.jpg"/>
          <p:cNvPicPr>
            <a:picLocks noChangeAspect="1" noChangeArrowheads="1"/>
          </p:cNvPicPr>
          <p:nvPr/>
        </p:nvPicPr>
        <p:blipFill>
          <a:blip r:embed="rId2" cstate="print"/>
          <a:srcRect l="15833" r="20833"/>
          <a:stretch>
            <a:fillRect/>
          </a:stretch>
        </p:blipFill>
        <p:spPr bwMode="auto">
          <a:xfrm>
            <a:off x="1447800" y="0"/>
            <a:ext cx="5791200" cy="6846887"/>
          </a:xfrm>
          <a:prstGeom prst="rect">
            <a:avLst/>
          </a:prstGeom>
          <a:noFill/>
        </p:spPr>
      </p:pic>
      <p:sp>
        <p:nvSpPr>
          <p:cNvPr id="3" name="Rectangle 2"/>
          <p:cNvSpPr/>
          <p:nvPr/>
        </p:nvSpPr>
        <p:spPr>
          <a:xfrm>
            <a:off x="0" y="0"/>
            <a:ext cx="9144000" cy="646331"/>
          </a:xfrm>
          <a:prstGeom prst="rect">
            <a:avLst/>
          </a:prstGeom>
          <a:solidFill>
            <a:schemeClr val="accent6">
              <a:lumMod val="60000"/>
              <a:lumOff val="40000"/>
            </a:schemeClr>
          </a:solidFill>
        </p:spPr>
        <p:txBody>
          <a:bodyPr wrap="square">
            <a:spAutoFit/>
          </a:bodyPr>
          <a:lstStyle/>
          <a:p>
            <a:pPr algn="ctr"/>
            <a:r>
              <a:rPr lang="en-US" sz="2400" dirty="0" smtClean="0"/>
              <a:t> </a:t>
            </a:r>
            <a:r>
              <a:rPr lang="en-US" sz="3600" b="1" u="sng" dirty="0" smtClean="0"/>
              <a:t>Jammu &amp; Kashmir</a:t>
            </a:r>
            <a:endParaRPr lang="en-US" sz="3600" b="1" u="sng" dirty="0"/>
          </a:p>
        </p:txBody>
      </p:sp>
      <p:sp>
        <p:nvSpPr>
          <p:cNvPr id="4" name="Content Placeholder 2"/>
          <p:cNvSpPr txBox="1">
            <a:spLocks/>
          </p:cNvSpPr>
          <p:nvPr/>
        </p:nvSpPr>
        <p:spPr>
          <a:xfrm>
            <a:off x="0" y="609600"/>
            <a:ext cx="9144000" cy="685800"/>
          </a:xfrm>
          <a:prstGeom prst="rect">
            <a:avLst/>
          </a:prstGeom>
          <a:solidFill>
            <a:schemeClr val="tx2">
              <a:lumMod val="40000"/>
              <a:lumOff val="60000"/>
            </a:schemeClr>
          </a:solidFill>
        </p:spPr>
        <p:txBody>
          <a:bodyPr/>
          <a:lstStyle/>
          <a:p>
            <a:pPr marL="173038" marR="0" lvl="2" indent="-173038" algn="l" defTabSz="914400" rtl="0" eaLnBrk="1" fontAlgn="auto" latinLnBrk="0" hangingPunct="1">
              <a:lnSpc>
                <a:spcPct val="100000"/>
              </a:lnSpc>
              <a:spcBef>
                <a:spcPct val="20000"/>
              </a:spcBef>
              <a:spcAft>
                <a:spcPts val="0"/>
              </a:spcAft>
              <a:buClr>
                <a:schemeClr val="accent2"/>
              </a:buClr>
              <a:buSzPct val="70000"/>
              <a:tabLst/>
              <a:defRPr/>
            </a:pPr>
            <a:r>
              <a:rPr kumimoji="0" lang="en-US" sz="2600" b="1" i="0" u="sng" strike="noStrike" kern="1200" cap="none" spc="0" normalizeH="0" baseline="0" noProof="0" dirty="0" smtClean="0">
                <a:ln>
                  <a:noFill/>
                </a:ln>
                <a:solidFill>
                  <a:schemeClr val="tx1"/>
                </a:solidFill>
                <a:effectLst/>
                <a:uLnTx/>
                <a:uFillTx/>
                <a:latin typeface="+mn-lt"/>
                <a:ea typeface="+mn-ea"/>
                <a:cs typeface="+mn-cs"/>
              </a:rPr>
              <a:t>Districts –     </a:t>
            </a:r>
            <a:r>
              <a:rPr kumimoji="0" lang="en-US" sz="2600" b="1" i="0" u="sng" strike="noStrike" kern="1200" cap="none" spc="0" normalizeH="0" baseline="0" noProof="0" smtClean="0">
                <a:ln>
                  <a:noFill/>
                </a:ln>
                <a:solidFill>
                  <a:schemeClr val="tx1"/>
                </a:solidFill>
                <a:effectLst/>
                <a:uLnTx/>
                <a:uFillTx/>
                <a:latin typeface="+mn-lt"/>
                <a:ea typeface="+mn-ea"/>
                <a:cs typeface="+mn-cs"/>
              </a:rPr>
              <a:t>22</a:t>
            </a:r>
            <a:r>
              <a:rPr kumimoji="0" lang="en-US" sz="2600" b="1" i="0" strike="noStrike" kern="1200" cap="none" spc="0" normalizeH="0" baseline="0" noProof="0" smtClean="0">
                <a:ln>
                  <a:noFill/>
                </a:ln>
                <a:solidFill>
                  <a:schemeClr val="tx1"/>
                </a:solidFill>
                <a:effectLst/>
                <a:uLnTx/>
                <a:uFillTx/>
                <a:latin typeface="+mn-lt"/>
                <a:ea typeface="+mn-ea"/>
                <a:cs typeface="+mn-cs"/>
              </a:rPr>
              <a:t>   </a:t>
            </a:r>
            <a:r>
              <a:rPr kumimoji="0" lang="en-US" sz="2600" b="1" i="0" u="sng" strike="noStrike" kern="1200" cap="none" spc="0" normalizeH="0" baseline="0" noProof="0" smtClean="0">
                <a:ln>
                  <a:noFill/>
                </a:ln>
                <a:solidFill>
                  <a:schemeClr val="tx1"/>
                </a:solidFill>
                <a:effectLst/>
                <a:uLnTx/>
                <a:uFillTx/>
                <a:latin typeface="+mn-lt"/>
                <a:ea typeface="+mn-ea"/>
                <a:cs typeface="+mn-cs"/>
              </a:rPr>
              <a:t>Educational </a:t>
            </a:r>
            <a:r>
              <a:rPr kumimoji="0" lang="en-US" sz="2600" b="1" i="0" u="sng" strike="noStrike" kern="1200" cap="none" spc="0" normalizeH="0" baseline="0" noProof="0" dirty="0" smtClean="0">
                <a:ln>
                  <a:noFill/>
                </a:ln>
                <a:solidFill>
                  <a:schemeClr val="tx1"/>
                </a:solidFill>
                <a:effectLst/>
                <a:uLnTx/>
                <a:uFillTx/>
                <a:latin typeface="+mn-lt"/>
                <a:ea typeface="+mn-ea"/>
                <a:cs typeface="+mn-cs"/>
              </a:rPr>
              <a:t>Zones–201</a:t>
            </a:r>
          </a:p>
        </p:txBody>
      </p:sp>
      <p:sp>
        <p:nvSpPr>
          <p:cNvPr id="5" name="Content Placeholder 2"/>
          <p:cNvSpPr txBox="1">
            <a:spLocks/>
          </p:cNvSpPr>
          <p:nvPr/>
        </p:nvSpPr>
        <p:spPr>
          <a:xfrm>
            <a:off x="0" y="5943600"/>
            <a:ext cx="9144000" cy="914400"/>
          </a:xfrm>
          <a:prstGeom prst="rect">
            <a:avLst/>
          </a:prstGeom>
          <a:solidFill>
            <a:schemeClr val="tx2">
              <a:lumMod val="40000"/>
              <a:lumOff val="60000"/>
            </a:schemeClr>
          </a:solidFill>
        </p:spPr>
        <p:txBody>
          <a:bodyPr/>
          <a:lstStyle/>
          <a:p>
            <a:pPr marL="173038" lvl="2" indent="-173038" algn="ctr">
              <a:spcBef>
                <a:spcPct val="20000"/>
              </a:spcBef>
              <a:buClr>
                <a:schemeClr val="accent2"/>
              </a:buClr>
              <a:buSzPct val="70000"/>
              <a:defRPr/>
            </a:pPr>
            <a:r>
              <a:rPr lang="en-US" sz="2600" b="1" u="sng" dirty="0" smtClean="0"/>
              <a:t>Total Population =  1,25,48,926</a:t>
            </a:r>
          </a:p>
          <a:p>
            <a:pPr marL="173038" lvl="2" indent="-173038" algn="ctr">
              <a:spcBef>
                <a:spcPct val="20000"/>
              </a:spcBef>
              <a:buClr>
                <a:schemeClr val="accent2"/>
              </a:buClr>
              <a:buSzPct val="70000"/>
              <a:defRPr/>
            </a:pPr>
            <a:r>
              <a:rPr lang="en-US" sz="2600" b="1" u="sng" dirty="0" smtClean="0"/>
              <a:t> Literacy rate as per census 2011 = 67.16 %</a:t>
            </a:r>
          </a:p>
          <a:p>
            <a:pPr marL="173038" lvl="2" indent="-173038">
              <a:spcBef>
                <a:spcPct val="20000"/>
              </a:spcBef>
              <a:buClr>
                <a:schemeClr val="accent2"/>
              </a:buClr>
              <a:buSzPct val="70000"/>
              <a:defRPr/>
            </a:pPr>
            <a:endParaRPr lang="en-US" sz="2800" dirty="0" smtClean="0"/>
          </a:p>
        </p:txBody>
      </p:sp>
      <p:pic>
        <p:nvPicPr>
          <p:cNvPr id="6"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sp>
        <p:nvSpPr>
          <p:cNvPr id="7" name="TextBox 6"/>
          <p:cNvSpPr txBox="1"/>
          <p:nvPr/>
        </p:nvSpPr>
        <p:spPr>
          <a:xfrm>
            <a:off x="0" y="5319486"/>
            <a:ext cx="2819400" cy="646331"/>
          </a:xfrm>
          <a:prstGeom prst="rect">
            <a:avLst/>
          </a:prstGeom>
          <a:noFill/>
        </p:spPr>
        <p:txBody>
          <a:bodyPr wrap="square" rtlCol="0">
            <a:spAutoFit/>
          </a:bodyPr>
          <a:lstStyle/>
          <a:p>
            <a:r>
              <a:rPr lang="en-US" b="1" dirty="0" smtClean="0"/>
              <a:t>Male Literacy:    78.26%   </a:t>
            </a:r>
          </a:p>
          <a:p>
            <a:r>
              <a:rPr lang="en-US" b="1" dirty="0" smtClean="0"/>
              <a:t>Female Literacy : 58.01%</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800"/>
            <a:ext cx="9144000" cy="2743200"/>
          </a:xfrm>
        </p:spPr>
        <p:style>
          <a:lnRef idx="1">
            <a:schemeClr val="accent2"/>
          </a:lnRef>
          <a:fillRef idx="2">
            <a:schemeClr val="accent2"/>
          </a:fillRef>
          <a:effectRef idx="1">
            <a:schemeClr val="accent2"/>
          </a:effectRef>
          <a:fontRef idx="minor">
            <a:schemeClr val="dk1"/>
          </a:fontRef>
        </p:style>
        <p:txBody>
          <a:bodyPr anchor="ctr">
            <a:noAutofit/>
          </a:bodyPr>
          <a:lstStyle/>
          <a:p>
            <a:pPr algn="ctr"/>
            <a:r>
              <a:rPr lang="en-US" sz="10300" dirty="0" smtClean="0">
                <a:solidFill>
                  <a:schemeClr val="tx1"/>
                </a:solidFill>
                <a:latin typeface="Berlin Sans FB Demi" pitchFamily="34" charset="0"/>
              </a:rPr>
              <a:t>THANK YOU </a:t>
            </a:r>
            <a:endParaRPr lang="en-US" sz="10300" dirty="0">
              <a:solidFill>
                <a:schemeClr val="tx1"/>
              </a:solidFill>
              <a:latin typeface="Berlin Sans FB Demi" pitchFamily="34" charset="0"/>
            </a:endParaRPr>
          </a:p>
        </p:txBody>
      </p:sp>
      <p:pic>
        <p:nvPicPr>
          <p:cNvPr id="36866" name="Picture 2" descr="C:\Users\ACCER\Desktop\mdm photos\IMG-20180617-WA0006.jpg"/>
          <p:cNvPicPr>
            <a:picLocks noChangeAspect="1" noChangeArrowheads="1"/>
          </p:cNvPicPr>
          <p:nvPr/>
        </p:nvPicPr>
        <p:blipFill>
          <a:blip r:embed="rId3" cstate="print"/>
          <a:srcRect/>
          <a:stretch>
            <a:fillRect/>
          </a:stretch>
        </p:blipFill>
        <p:spPr bwMode="auto">
          <a:xfrm>
            <a:off x="0" y="0"/>
            <a:ext cx="9144000" cy="4114800"/>
          </a:xfrm>
          <a:prstGeom prst="rect">
            <a:avLst/>
          </a:prstGeom>
          <a:noFill/>
        </p:spPr>
      </p:pic>
      <p:pic>
        <p:nvPicPr>
          <p:cNvPr id="5" name="Picture 1" descr="MDM LOGO1"/>
          <p:cNvPicPr>
            <a:picLocks noChangeAspect="1" noChangeArrowheads="1"/>
          </p:cNvPicPr>
          <p:nvPr/>
        </p:nvPicPr>
        <p:blipFill>
          <a:blip r:embed="rId4" cstate="print"/>
          <a:srcRect/>
          <a:stretch>
            <a:fillRect/>
          </a:stretch>
        </p:blipFill>
        <p:spPr bwMode="auto">
          <a:xfrm>
            <a:off x="8610600" y="0"/>
            <a:ext cx="533400" cy="53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09600" y="1066800"/>
            <a:ext cx="7696200" cy="5464638"/>
            <a:chOff x="609600" y="1066800"/>
            <a:chExt cx="7696200" cy="5464638"/>
          </a:xfrm>
        </p:grpSpPr>
        <p:cxnSp>
          <p:nvCxnSpPr>
            <p:cNvPr id="51" name="Straight Connector 50"/>
            <p:cNvCxnSpPr/>
            <p:nvPr/>
          </p:nvCxnSpPr>
          <p:spPr>
            <a:xfrm rot="5400000">
              <a:off x="2058194" y="5638006"/>
              <a:ext cx="4572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09600" y="1066800"/>
              <a:ext cx="7696200" cy="5464638"/>
              <a:chOff x="304800" y="152400"/>
              <a:chExt cx="8305800" cy="5740398"/>
            </a:xfrm>
          </p:grpSpPr>
          <p:grpSp>
            <p:nvGrpSpPr>
              <p:cNvPr id="8" name="Group 7"/>
              <p:cNvGrpSpPr/>
              <p:nvPr/>
            </p:nvGrpSpPr>
            <p:grpSpPr>
              <a:xfrm>
                <a:off x="2286000" y="152400"/>
                <a:ext cx="5072360" cy="685800"/>
                <a:chOff x="2895595" y="0"/>
                <a:chExt cx="1567160" cy="995146"/>
              </a:xfrm>
            </p:grpSpPr>
            <p:sp>
              <p:nvSpPr>
                <p:cNvPr id="9" name="Rounded Rectangle 8"/>
                <p:cNvSpPr/>
                <p:nvPr/>
              </p:nvSpPr>
              <p:spPr>
                <a:xfrm>
                  <a:off x="2895595" y="0"/>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924742" y="29146"/>
                  <a:ext cx="1508866" cy="965998"/>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400" b="1" kern="1200" dirty="0" smtClean="0"/>
                    <a:t>Administrative Secretary, SED</a:t>
                  </a:r>
                  <a:endParaRPr lang="en-US" sz="2400" b="1" kern="1200" dirty="0"/>
                </a:p>
              </p:txBody>
            </p:sp>
          </p:grpSp>
          <p:grpSp>
            <p:nvGrpSpPr>
              <p:cNvPr id="11" name="Group 10"/>
              <p:cNvGrpSpPr/>
              <p:nvPr/>
            </p:nvGrpSpPr>
            <p:grpSpPr>
              <a:xfrm>
                <a:off x="304800" y="4172856"/>
                <a:ext cx="3810000" cy="609600"/>
                <a:chOff x="1066794" y="3068853"/>
                <a:chExt cx="1567160" cy="995146"/>
              </a:xfrm>
            </p:grpSpPr>
            <p:sp>
              <p:nvSpPr>
                <p:cNvPr id="12" name="Rounded Rectangle 11"/>
                <p:cNvSpPr/>
                <p:nvPr/>
              </p:nvSpPr>
              <p:spPr>
                <a:xfrm>
                  <a:off x="1066794" y="3068853"/>
                  <a:ext cx="1567160" cy="995146"/>
                </a:xfrm>
                <a:prstGeom prst="roundRect">
                  <a:avLst>
                    <a:gd name="adj" fmla="val 10000"/>
                  </a:avLst>
                </a:prstGeom>
                <a:solidFill>
                  <a:schemeClr val="accent6">
                    <a:lumMod val="60000"/>
                    <a:lumOff val="4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1095941" y="3098000"/>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ZEO</a:t>
                  </a:r>
                  <a:endParaRPr lang="en-US" sz="1800" kern="1200" dirty="0"/>
                </a:p>
              </p:txBody>
            </p:sp>
          </p:grpSp>
          <p:grpSp>
            <p:nvGrpSpPr>
              <p:cNvPr id="14" name="Group 13"/>
              <p:cNvGrpSpPr/>
              <p:nvPr/>
            </p:nvGrpSpPr>
            <p:grpSpPr>
              <a:xfrm>
                <a:off x="2176749" y="1219200"/>
                <a:ext cx="5138451" cy="457200"/>
                <a:chOff x="0" y="0"/>
                <a:chExt cx="5138451" cy="995146"/>
              </a:xfrm>
            </p:grpSpPr>
            <p:sp>
              <p:nvSpPr>
                <p:cNvPr id="15" name="Rounded Rectangle 14"/>
                <p:cNvSpPr/>
                <p:nvPr/>
              </p:nvSpPr>
              <p:spPr>
                <a:xfrm>
                  <a:off x="0" y="0"/>
                  <a:ext cx="5138451"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29147" y="29147"/>
                  <a:ext cx="5080157" cy="936852"/>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Mission Director MDM</a:t>
                  </a:r>
                  <a:endParaRPr lang="en-US" sz="2000" b="1" kern="1200" dirty="0"/>
                </a:p>
              </p:txBody>
            </p:sp>
          </p:grpSp>
          <p:grpSp>
            <p:nvGrpSpPr>
              <p:cNvPr id="20" name="Group 19"/>
              <p:cNvGrpSpPr/>
              <p:nvPr/>
            </p:nvGrpSpPr>
            <p:grpSpPr>
              <a:xfrm>
                <a:off x="457200" y="2209800"/>
                <a:ext cx="3810000" cy="497573"/>
                <a:chOff x="1741283" y="1719518"/>
                <a:chExt cx="1567160" cy="995146"/>
              </a:xfrm>
            </p:grpSpPr>
            <p:sp>
              <p:nvSpPr>
                <p:cNvPr id="21" name="Rounded Rectangle 20"/>
                <p:cNvSpPr/>
                <p:nvPr/>
              </p:nvSpPr>
              <p:spPr>
                <a:xfrm>
                  <a:off x="1741283" y="1719518"/>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1770430" y="1748665"/>
                  <a:ext cx="1508866" cy="93685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Provincial JD, Kashmir </a:t>
                  </a:r>
                  <a:endParaRPr lang="en-US" sz="2000" kern="1200" dirty="0"/>
                </a:p>
              </p:txBody>
            </p:sp>
          </p:grpSp>
          <p:grpSp>
            <p:nvGrpSpPr>
              <p:cNvPr id="23" name="Group 22"/>
              <p:cNvGrpSpPr/>
              <p:nvPr/>
            </p:nvGrpSpPr>
            <p:grpSpPr>
              <a:xfrm>
                <a:off x="4800600" y="2209800"/>
                <a:ext cx="3810000" cy="497573"/>
                <a:chOff x="1741283" y="1719518"/>
                <a:chExt cx="1567160" cy="995146"/>
              </a:xfrm>
            </p:grpSpPr>
            <p:sp>
              <p:nvSpPr>
                <p:cNvPr id="24" name="Rounded Rectangle 23"/>
                <p:cNvSpPr/>
                <p:nvPr/>
              </p:nvSpPr>
              <p:spPr>
                <a:xfrm>
                  <a:off x="1741283" y="1719518"/>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1770430" y="1748665"/>
                  <a:ext cx="1508866" cy="936852"/>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Provincial JD, Jammu </a:t>
                  </a:r>
                  <a:endParaRPr lang="en-US" sz="2000" kern="1200" dirty="0"/>
                </a:p>
              </p:txBody>
            </p:sp>
          </p:grpSp>
          <p:grpSp>
            <p:nvGrpSpPr>
              <p:cNvPr id="26" name="Group 25"/>
              <p:cNvGrpSpPr/>
              <p:nvPr/>
            </p:nvGrpSpPr>
            <p:grpSpPr>
              <a:xfrm>
                <a:off x="304800" y="3160027"/>
                <a:ext cx="3810000" cy="497573"/>
                <a:chOff x="1741283" y="1719518"/>
                <a:chExt cx="1567160" cy="995146"/>
              </a:xfrm>
            </p:grpSpPr>
            <p:sp>
              <p:nvSpPr>
                <p:cNvPr id="27" name="Rounded Rectangle 26"/>
                <p:cNvSpPr/>
                <p:nvPr/>
              </p:nvSpPr>
              <p:spPr>
                <a:xfrm>
                  <a:off x="1741283" y="1719518"/>
                  <a:ext cx="1567160" cy="995146"/>
                </a:xfrm>
                <a:prstGeom prst="roundRect">
                  <a:avLst>
                    <a:gd name="adj" fmla="val 10000"/>
                  </a:avLst>
                </a:prstGeom>
                <a:solidFill>
                  <a:schemeClr val="accent2">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1770430" y="1748665"/>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CEO</a:t>
                  </a:r>
                  <a:endParaRPr lang="en-US" sz="2000" kern="1200" dirty="0"/>
                </a:p>
              </p:txBody>
            </p:sp>
          </p:grpSp>
          <p:grpSp>
            <p:nvGrpSpPr>
              <p:cNvPr id="29" name="Group 28"/>
              <p:cNvGrpSpPr/>
              <p:nvPr/>
            </p:nvGrpSpPr>
            <p:grpSpPr>
              <a:xfrm>
                <a:off x="4648200" y="3200400"/>
                <a:ext cx="3810000" cy="497573"/>
                <a:chOff x="1741283" y="1719518"/>
                <a:chExt cx="1567160" cy="995146"/>
              </a:xfrm>
            </p:grpSpPr>
            <p:sp>
              <p:nvSpPr>
                <p:cNvPr id="30" name="Rounded Rectangle 29"/>
                <p:cNvSpPr/>
                <p:nvPr/>
              </p:nvSpPr>
              <p:spPr>
                <a:xfrm>
                  <a:off x="1741283" y="1719518"/>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4"/>
                <p:cNvSpPr/>
                <p:nvPr/>
              </p:nvSpPr>
              <p:spPr>
                <a:xfrm>
                  <a:off x="1770430" y="1748665"/>
                  <a:ext cx="1508866" cy="936852"/>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CEO</a:t>
                  </a:r>
                  <a:endParaRPr lang="en-US" sz="2000" kern="1200" dirty="0"/>
                </a:p>
              </p:txBody>
            </p:sp>
          </p:grpSp>
          <p:grpSp>
            <p:nvGrpSpPr>
              <p:cNvPr id="32" name="Group 31"/>
              <p:cNvGrpSpPr/>
              <p:nvPr/>
            </p:nvGrpSpPr>
            <p:grpSpPr>
              <a:xfrm>
                <a:off x="4648200" y="4201884"/>
                <a:ext cx="3810000" cy="609600"/>
                <a:chOff x="1066794" y="3068853"/>
                <a:chExt cx="1567160" cy="995146"/>
              </a:xfrm>
            </p:grpSpPr>
            <p:sp>
              <p:nvSpPr>
                <p:cNvPr id="33" name="Rounded Rectangle 32"/>
                <p:cNvSpPr/>
                <p:nvPr/>
              </p:nvSpPr>
              <p:spPr>
                <a:xfrm>
                  <a:off x="1066794" y="3068853"/>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p:nvPr/>
              </p:nvSpPr>
              <p:spPr>
                <a:xfrm>
                  <a:off x="1095941" y="3098000"/>
                  <a:ext cx="1508866" cy="936852"/>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ZEO</a:t>
                  </a:r>
                  <a:endParaRPr lang="en-US" sz="1800" kern="1200" dirty="0"/>
                </a:p>
              </p:txBody>
            </p:sp>
          </p:grpSp>
          <p:grpSp>
            <p:nvGrpSpPr>
              <p:cNvPr id="35" name="Group 34"/>
              <p:cNvGrpSpPr/>
              <p:nvPr/>
            </p:nvGrpSpPr>
            <p:grpSpPr>
              <a:xfrm>
                <a:off x="304800" y="5221512"/>
                <a:ext cx="3810000" cy="609600"/>
                <a:chOff x="1066794" y="3068853"/>
                <a:chExt cx="1567160" cy="995146"/>
              </a:xfrm>
            </p:grpSpPr>
            <p:sp>
              <p:nvSpPr>
                <p:cNvPr id="36" name="Rounded Rectangle 35"/>
                <p:cNvSpPr/>
                <p:nvPr/>
              </p:nvSpPr>
              <p:spPr>
                <a:xfrm>
                  <a:off x="1066794" y="3068853"/>
                  <a:ext cx="1567160" cy="9951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ounded Rectangle 4"/>
                <p:cNvSpPr/>
                <p:nvPr/>
              </p:nvSpPr>
              <p:spPr>
                <a:xfrm>
                  <a:off x="1095941" y="3098000"/>
                  <a:ext cx="1508866" cy="936852"/>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HoI</a:t>
                  </a:r>
                  <a:endParaRPr lang="en-US" sz="1800" kern="1200" dirty="0"/>
                </a:p>
              </p:txBody>
            </p:sp>
          </p:grpSp>
          <p:grpSp>
            <p:nvGrpSpPr>
              <p:cNvPr id="40" name="Group 39"/>
              <p:cNvGrpSpPr/>
              <p:nvPr/>
            </p:nvGrpSpPr>
            <p:grpSpPr>
              <a:xfrm>
                <a:off x="4648200" y="5283198"/>
                <a:ext cx="3810000" cy="609600"/>
                <a:chOff x="1066794" y="3068853"/>
                <a:chExt cx="1567160" cy="995146"/>
              </a:xfrm>
            </p:grpSpPr>
            <p:sp>
              <p:nvSpPr>
                <p:cNvPr id="41" name="Rounded Rectangle 40"/>
                <p:cNvSpPr/>
                <p:nvPr/>
              </p:nvSpPr>
              <p:spPr>
                <a:xfrm>
                  <a:off x="1066794" y="3068853"/>
                  <a:ext cx="1567160" cy="995146"/>
                </a:xfrm>
                <a:prstGeom prst="roundRect">
                  <a:avLst>
                    <a:gd name="adj" fmla="val 10000"/>
                  </a:avLst>
                </a:prstGeom>
                <a:solidFill>
                  <a:srgbClr val="00B0F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1095941" y="3098000"/>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HoI</a:t>
                  </a:r>
                  <a:endParaRPr lang="en-US" sz="1800" kern="1200" dirty="0"/>
                </a:p>
              </p:txBody>
            </p:sp>
          </p:grpSp>
          <p:cxnSp>
            <p:nvCxnSpPr>
              <p:cNvPr id="44" name="Straight Connector 43"/>
              <p:cNvCxnSpPr/>
              <p:nvPr/>
            </p:nvCxnSpPr>
            <p:spPr>
              <a:xfrm rot="5400000">
                <a:off x="4419600" y="1037772"/>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591594" y="19042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020594" y="19042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981994" y="2923834"/>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194762" y="29710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940500" y="38854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207688" y="3947092"/>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185920" y="5028406"/>
                <a:ext cx="457200" cy="158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4" name="Title 2"/>
          <p:cNvSpPr>
            <a:spLocks noGrp="1"/>
          </p:cNvSpPr>
          <p:nvPr>
            <p:ph type="title"/>
          </p:nvPr>
        </p:nvSpPr>
        <p:spPr>
          <a:xfrm>
            <a:off x="457200" y="152400"/>
            <a:ext cx="8305800" cy="723275"/>
          </a:xfrm>
          <a:prstGeom prst="rect">
            <a:avLst/>
          </a:prstGeom>
          <a:blipFill>
            <a:blip r:embed="rId2" cstate="print"/>
            <a:tile tx="0" ty="0" sx="100000" sy="100000" flip="none" algn="tl"/>
          </a:blipFill>
          <a:ln w="57150">
            <a:solidFill>
              <a:schemeClr val="tx2"/>
            </a:solidFill>
            <a:prstDash val="solid"/>
          </a:ln>
        </p:spPr>
        <p:txBody>
          <a:bodyPr wrap="square">
            <a:spAutoFit/>
          </a:bodyPr>
          <a:lstStyle/>
          <a:p>
            <a:pPr algn="ctr"/>
            <a:r>
              <a:rPr lang="en-US" sz="4400" b="1" dirty="0" smtClean="0">
                <a:latin typeface="Times New Roman" pitchFamily="18" charset="0"/>
                <a:ea typeface="Arial" pitchFamily="34" charset="0"/>
                <a:cs typeface="Times New Roman" pitchFamily="18" charset="0"/>
              </a:rPr>
              <a:t>Management Structure</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pPr algn="ctr"/>
            <a:r>
              <a:rPr lang="en-US" sz="4400" b="1" dirty="0" smtClean="0">
                <a:latin typeface="Times New Roman" pitchFamily="18" charset="0"/>
                <a:cs typeface="Times New Roman" pitchFamily="18" charset="0"/>
              </a:rPr>
              <a:t>Approved AWP&amp;B 2018-19</a:t>
            </a:r>
            <a:endParaRPr lang="en-US" sz="4400" b="1"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80998" y="1524000"/>
          <a:ext cx="8382002" cy="4851992"/>
        </p:xfrm>
        <a:graphic>
          <a:graphicData uri="http://schemas.openxmlformats.org/drawingml/2006/table">
            <a:tbl>
              <a:tblPr/>
              <a:tblGrid>
                <a:gridCol w="661737"/>
                <a:gridCol w="2081465"/>
                <a:gridCol w="1371600"/>
                <a:gridCol w="1179094"/>
                <a:gridCol w="1544053"/>
                <a:gridCol w="1544053"/>
              </a:tblGrid>
              <a:tr h="887947">
                <a:tc>
                  <a:txBody>
                    <a:bodyPr/>
                    <a:lstStyle/>
                    <a:p>
                      <a:pPr algn="ctr" rtl="0" fontAlgn="ctr"/>
                      <a:r>
                        <a:rPr lang="en-IN" sz="2800" b="1" i="1" u="none" strike="noStrike" dirty="0" err="1">
                          <a:solidFill>
                            <a:srgbClr val="000000"/>
                          </a:solidFill>
                          <a:latin typeface="Times New Roman"/>
                        </a:rPr>
                        <a:t>S.No</a:t>
                      </a:r>
                      <a:r>
                        <a:rPr lang="en-IN" sz="2800" b="1" i="1" u="none" strike="noStrike" dirty="0">
                          <a:solidFill>
                            <a:srgbClr val="000000"/>
                          </a:solidFill>
                          <a:latin typeface="Times New Roman"/>
                        </a:rPr>
                        <a:t>.</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2800" b="1" i="1" u="none" strike="noStrike">
                          <a:solidFill>
                            <a:srgbClr val="000000"/>
                          </a:solidFill>
                          <a:latin typeface="Times New Roman"/>
                        </a:rPr>
                        <a:t>Component</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2800" b="1" i="1" u="none" strike="noStrike">
                          <a:solidFill>
                            <a:srgbClr val="000000"/>
                          </a:solidFill>
                          <a:latin typeface="Times New Roman"/>
                        </a:rPr>
                        <a:t>CS</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2800" b="1" i="1" u="none" strike="noStrike">
                          <a:solidFill>
                            <a:srgbClr val="000000"/>
                          </a:solidFill>
                          <a:latin typeface="Times New Roman"/>
                        </a:rPr>
                        <a:t>SS</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1" i="1" u="none" strike="noStrike" dirty="0">
                          <a:solidFill>
                            <a:srgbClr val="000000"/>
                          </a:solidFill>
                          <a:latin typeface="Times New Roman"/>
                        </a:rPr>
                        <a:t>Total  (Rs. in </a:t>
                      </a:r>
                      <a:r>
                        <a:rPr lang="en-IN" sz="1800" b="1" i="1" u="none" strike="noStrike" dirty="0" err="1">
                          <a:solidFill>
                            <a:srgbClr val="000000"/>
                          </a:solidFill>
                          <a:latin typeface="Times New Roman"/>
                        </a:rPr>
                        <a:t>lacs</a:t>
                      </a:r>
                      <a:r>
                        <a:rPr lang="en-IN" sz="1800" b="1" i="1" u="none" strike="noStrike" dirty="0">
                          <a:solidFill>
                            <a:srgbClr val="000000"/>
                          </a:solidFill>
                          <a:latin typeface="Times New Roman"/>
                        </a:rPr>
                        <a:t>)</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2000" b="1" i="1" u="none" strike="noStrike" dirty="0">
                          <a:solidFill>
                            <a:srgbClr val="000000"/>
                          </a:solidFill>
                          <a:latin typeface="Times New Roman"/>
                        </a:rPr>
                        <a:t>Expenditure (In </a:t>
                      </a:r>
                      <a:r>
                        <a:rPr lang="en-IN" sz="2000" b="1" i="1" u="none" strike="noStrike" dirty="0" err="1">
                          <a:solidFill>
                            <a:srgbClr val="000000"/>
                          </a:solidFill>
                          <a:latin typeface="Times New Roman"/>
                        </a:rPr>
                        <a:t>lacs</a:t>
                      </a:r>
                      <a:r>
                        <a:rPr lang="en-IN" sz="2000" b="1" i="1" u="none" strike="noStrike" dirty="0">
                          <a:solidFill>
                            <a:srgbClr val="000000"/>
                          </a:solidFill>
                          <a:latin typeface="Times New Roman"/>
                        </a:rPr>
                        <a:t>) </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593257">
                <a:tc>
                  <a:txBody>
                    <a:bodyPr/>
                    <a:lstStyle/>
                    <a:p>
                      <a:pPr algn="ctr" rtl="0" fontAlgn="ctr"/>
                      <a:r>
                        <a:rPr lang="en-IN" sz="2800" b="1" i="0" u="none" strike="noStrike">
                          <a:solidFill>
                            <a:srgbClr val="000000"/>
                          </a:solidFill>
                          <a:latin typeface="Times New Roman"/>
                        </a:rPr>
                        <a:t>1</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l" rtl="0" fontAlgn="ctr"/>
                      <a:r>
                        <a:rPr lang="en-IN" sz="1800" b="1" i="0" u="none" strike="noStrike">
                          <a:solidFill>
                            <a:srgbClr val="000000"/>
                          </a:solidFill>
                          <a:latin typeface="Times New Roman"/>
                        </a:rPr>
                        <a:t>Cost of Food grain  </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598.06</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598.06</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dirty="0">
                          <a:solidFill>
                            <a:srgbClr val="000000"/>
                          </a:solidFill>
                          <a:latin typeface="Times New Roman"/>
                        </a:rPr>
                        <a:t>460.15</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445912">
                <a:tc>
                  <a:txBody>
                    <a:bodyPr/>
                    <a:lstStyle/>
                    <a:p>
                      <a:pPr algn="ctr" rtl="0" fontAlgn="ctr"/>
                      <a:r>
                        <a:rPr lang="en-IN" sz="2800" b="1" i="0" u="none" strike="noStrike">
                          <a:solidFill>
                            <a:srgbClr val="000000"/>
                          </a:solidFill>
                          <a:latin typeface="Times New Roman"/>
                        </a:rPr>
                        <a:t>2</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l" rtl="0" fontAlgn="ctr"/>
                      <a:r>
                        <a:rPr lang="en-IN" sz="1800" b="1" i="0" u="none" strike="noStrike">
                          <a:solidFill>
                            <a:srgbClr val="000000"/>
                          </a:solidFill>
                          <a:latin typeface="Times New Roman"/>
                        </a:rPr>
                        <a:t>Cooking Cost </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7404.57</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820.19</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8224.76</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dirty="0">
                          <a:solidFill>
                            <a:srgbClr val="000000"/>
                          </a:solidFill>
                          <a:latin typeface="Times New Roman"/>
                        </a:rPr>
                        <a:t>5386.95</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887947">
                <a:tc>
                  <a:txBody>
                    <a:bodyPr/>
                    <a:lstStyle/>
                    <a:p>
                      <a:pPr algn="ctr" rtl="0" fontAlgn="ctr"/>
                      <a:r>
                        <a:rPr lang="en-IN" sz="2800" b="1" i="0" u="none" strike="noStrike">
                          <a:solidFill>
                            <a:srgbClr val="000000"/>
                          </a:solidFill>
                          <a:latin typeface="Times New Roman"/>
                        </a:rPr>
                        <a:t>3</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l" rtl="0" fontAlgn="ctr"/>
                      <a:r>
                        <a:rPr lang="en-IN" sz="1800" b="1" i="0" u="none" strike="noStrike">
                          <a:solidFill>
                            <a:srgbClr val="000000"/>
                          </a:solidFill>
                          <a:latin typeface="Times New Roman"/>
                        </a:rPr>
                        <a:t>Honorarium to Cook-cum-Helper</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2994.12</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332.68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3326.8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dirty="0">
                          <a:solidFill>
                            <a:srgbClr val="000000"/>
                          </a:solidFill>
                          <a:latin typeface="Times New Roman"/>
                        </a:rPr>
                        <a:t>2859.24</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593257">
                <a:tc>
                  <a:txBody>
                    <a:bodyPr/>
                    <a:lstStyle/>
                    <a:p>
                      <a:pPr algn="ctr" rtl="0" fontAlgn="ctr"/>
                      <a:r>
                        <a:rPr lang="en-IN" sz="2800" b="1" i="0" u="none" strike="noStrike">
                          <a:solidFill>
                            <a:srgbClr val="000000"/>
                          </a:solidFill>
                          <a:latin typeface="Times New Roman"/>
                        </a:rPr>
                        <a:t>4</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l" rtl="0" fontAlgn="ctr"/>
                      <a:r>
                        <a:rPr lang="en-IN" sz="1800" b="1" i="0" u="none" strike="noStrike">
                          <a:solidFill>
                            <a:srgbClr val="000000"/>
                          </a:solidFill>
                          <a:latin typeface="Times New Roman"/>
                        </a:rPr>
                        <a:t>Transportation Assistance</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269.12</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269.12</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dirty="0">
                          <a:solidFill>
                            <a:srgbClr val="000000"/>
                          </a:solidFill>
                          <a:latin typeface="Times New Roman"/>
                        </a:rPr>
                        <a:t>340.88</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445912">
                <a:tc>
                  <a:txBody>
                    <a:bodyPr/>
                    <a:lstStyle/>
                    <a:p>
                      <a:pPr algn="ctr" rtl="0" fontAlgn="ctr"/>
                      <a:r>
                        <a:rPr lang="en-IN" sz="2800" b="1" i="0" u="none" strike="noStrike">
                          <a:solidFill>
                            <a:srgbClr val="000000"/>
                          </a:solidFill>
                          <a:latin typeface="Times New Roman"/>
                        </a:rPr>
                        <a:t>5</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l" rtl="0" fontAlgn="ctr"/>
                      <a:r>
                        <a:rPr lang="en-IN" sz="1800" b="1" i="0" u="none" strike="noStrike">
                          <a:solidFill>
                            <a:srgbClr val="000000"/>
                          </a:solidFill>
                          <a:latin typeface="Times New Roman"/>
                        </a:rPr>
                        <a:t>MME</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202.76</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202.76</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dirty="0">
                          <a:solidFill>
                            <a:srgbClr val="000000"/>
                          </a:solidFill>
                          <a:latin typeface="Times New Roman"/>
                        </a:rPr>
                        <a:t>153.34</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445912">
                <a:tc>
                  <a:txBody>
                    <a:bodyPr/>
                    <a:lstStyle/>
                    <a:p>
                      <a:pPr algn="ctr" rtl="0" fontAlgn="ctr"/>
                      <a:r>
                        <a:rPr lang="en-IN" sz="2800" b="1" i="0" u="none" strike="noStrike">
                          <a:solidFill>
                            <a:srgbClr val="000000"/>
                          </a:solidFill>
                          <a:latin typeface="Times New Roman"/>
                        </a:rPr>
                        <a:t>6</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l" rtl="0" fontAlgn="ctr"/>
                      <a:r>
                        <a:rPr lang="en-IN" sz="1800" b="1" i="0" u="none" strike="noStrike">
                          <a:solidFill>
                            <a:srgbClr val="000000"/>
                          </a:solidFill>
                          <a:latin typeface="Times New Roman"/>
                        </a:rPr>
                        <a:t>Kitchen Devices </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0" i="0" u="none" strike="noStrike" dirty="0">
                          <a:solidFill>
                            <a:srgbClr val="000000"/>
                          </a:solidFill>
                          <a:latin typeface="Times New Roman"/>
                        </a:rPr>
                        <a:t>0</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r h="445912">
                <a:tc gridSpan="2">
                  <a:txBody>
                    <a:bodyPr/>
                    <a:lstStyle/>
                    <a:p>
                      <a:pPr algn="ctr" rtl="0" fontAlgn="ctr"/>
                      <a:r>
                        <a:rPr lang="en-IN" sz="2800" b="1" i="0" u="none" strike="noStrike">
                          <a:solidFill>
                            <a:srgbClr val="000000"/>
                          </a:solidFill>
                          <a:latin typeface="Times New Roman"/>
                        </a:rPr>
                        <a:t>Total </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hMerge="1">
                  <a:txBody>
                    <a:bodyPr/>
                    <a:lstStyle/>
                    <a:p>
                      <a:endParaRPr lang="en-IN"/>
                    </a:p>
                  </a:txBody>
                  <a:tcPr/>
                </a:tc>
                <a:tc>
                  <a:txBody>
                    <a:bodyPr/>
                    <a:lstStyle/>
                    <a:p>
                      <a:pPr algn="ctr" rtl="0" fontAlgn="ctr"/>
                      <a:r>
                        <a:rPr lang="en-IN" sz="1800" b="1" i="0" u="none" strike="noStrike">
                          <a:solidFill>
                            <a:srgbClr val="000000"/>
                          </a:solidFill>
                          <a:latin typeface="Times New Roman"/>
                        </a:rPr>
                        <a:t>11468.63</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1" i="0" u="none" strike="noStrike">
                          <a:solidFill>
                            <a:srgbClr val="000000"/>
                          </a:solidFill>
                          <a:latin typeface="Times New Roman"/>
                        </a:rPr>
                        <a:t>1152.87</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1" i="0" u="none" strike="noStrike" dirty="0">
                          <a:solidFill>
                            <a:srgbClr val="000000"/>
                          </a:solidFill>
                          <a:latin typeface="Times New Roman"/>
                        </a:rPr>
                        <a:t>12621.5</a:t>
                      </a: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c>
                  <a:txBody>
                    <a:bodyPr/>
                    <a:lstStyle/>
                    <a:p>
                      <a:pPr algn="ctr" rtl="0" fontAlgn="ctr"/>
                      <a:r>
                        <a:rPr lang="en-IN" sz="1800" b="1" i="0" u="none" strike="noStrike" dirty="0" smtClean="0">
                          <a:solidFill>
                            <a:srgbClr val="000000"/>
                          </a:solidFill>
                          <a:latin typeface="Times New Roman"/>
                        </a:rPr>
                        <a:t>9200.56  </a:t>
                      </a:r>
                    </a:p>
                    <a:p>
                      <a:pPr algn="ctr" rtl="0" fontAlgn="ctr"/>
                      <a:r>
                        <a:rPr lang="en-IN" sz="1800" b="1" i="0" u="none" strike="noStrike" dirty="0" smtClean="0">
                          <a:solidFill>
                            <a:srgbClr val="000000"/>
                          </a:solidFill>
                          <a:latin typeface="Times New Roman"/>
                        </a:rPr>
                        <a:t>(73%)</a:t>
                      </a:r>
                      <a:endParaRPr lang="en-IN" sz="1800" b="1" i="0" u="none" strike="noStrike" dirty="0">
                        <a:solidFill>
                          <a:srgbClr val="000000"/>
                        </a:solidFill>
                        <a:latin typeface="Times New Roman"/>
                      </a:endParaRPr>
                    </a:p>
                  </a:txBody>
                  <a:tcPr marL="3208" marR="3208" marT="3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FAFC"/>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82" y="838200"/>
            <a:ext cx="8715436" cy="1200329"/>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400" b="1" u="sng" dirty="0" smtClean="0">
                <a:latin typeface="Times New Roman" pitchFamily="18" charset="0"/>
                <a:ea typeface="Times New Roman"/>
                <a:cs typeface="Times New Roman" pitchFamily="18" charset="0"/>
              </a:rPr>
              <a:t>School Health Programme </a:t>
            </a:r>
            <a:r>
              <a:rPr lang="en-US" sz="2800" b="1" dirty="0" smtClean="0">
                <a:latin typeface="Times New Roman" pitchFamily="18" charset="0"/>
                <a:ea typeface="Times New Roman"/>
                <a:cs typeface="Times New Roman" pitchFamily="18" charset="0"/>
              </a:rPr>
              <a:t>(</a:t>
            </a:r>
            <a:r>
              <a:rPr lang="en-US" sz="2800" b="1" dirty="0" err="1" smtClean="0">
                <a:latin typeface="Times New Roman" pitchFamily="18" charset="0"/>
                <a:ea typeface="Times New Roman"/>
                <a:cs typeface="Times New Roman" pitchFamily="18" charset="0"/>
              </a:rPr>
              <a:t>Rashtriya</a:t>
            </a:r>
            <a:r>
              <a:rPr lang="en-US" sz="2800" b="1" dirty="0" smtClean="0">
                <a:latin typeface="Times New Roman" pitchFamily="18" charset="0"/>
                <a:ea typeface="Times New Roman"/>
                <a:cs typeface="Times New Roman" pitchFamily="18" charset="0"/>
              </a:rPr>
              <a:t> Bal </a:t>
            </a:r>
            <a:r>
              <a:rPr lang="en-US" sz="2800" b="1" dirty="0" err="1" smtClean="0">
                <a:latin typeface="Times New Roman" pitchFamily="18" charset="0"/>
                <a:ea typeface="Times New Roman"/>
                <a:cs typeface="Times New Roman" pitchFamily="18" charset="0"/>
              </a:rPr>
              <a:t>Swasthya</a:t>
            </a:r>
            <a:r>
              <a:rPr lang="en-US" sz="2800" b="1" dirty="0" smtClean="0">
                <a:latin typeface="Times New Roman" pitchFamily="18" charset="0"/>
                <a:ea typeface="Times New Roman"/>
                <a:cs typeface="Times New Roman" pitchFamily="18" charset="0"/>
              </a:rPr>
              <a:t> </a:t>
            </a:r>
            <a:r>
              <a:rPr lang="en-US" sz="2800" b="1" dirty="0" err="1" smtClean="0">
                <a:latin typeface="Times New Roman" pitchFamily="18" charset="0"/>
                <a:ea typeface="Times New Roman"/>
                <a:cs typeface="Times New Roman" pitchFamily="18" charset="0"/>
              </a:rPr>
              <a:t>Karykram</a:t>
            </a:r>
            <a:r>
              <a:rPr lang="en-US" sz="2800" b="1" dirty="0" smtClean="0">
                <a:latin typeface="Times New Roman" pitchFamily="18" charset="0"/>
                <a:ea typeface="Times New Roman"/>
                <a:cs typeface="Times New Roman" pitchFamily="18" charset="0"/>
              </a:rPr>
              <a:t>)</a:t>
            </a:r>
          </a:p>
        </p:txBody>
      </p:sp>
      <p:pic>
        <p:nvPicPr>
          <p:cNvPr id="4"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sp>
        <p:nvSpPr>
          <p:cNvPr id="5" name="Rectangle 4"/>
          <p:cNvSpPr/>
          <p:nvPr/>
        </p:nvSpPr>
        <p:spPr>
          <a:xfrm>
            <a:off x="152400" y="2289416"/>
            <a:ext cx="8763000" cy="4308872"/>
          </a:xfrm>
          <a:prstGeom prst="rect">
            <a:avLst/>
          </a:prstGeom>
          <a:solidFill>
            <a:schemeClr val="accent3">
              <a:lumMod val="20000"/>
              <a:lumOff val="80000"/>
            </a:schemeClr>
          </a:solidFill>
          <a:ln w="57150">
            <a:solidFill>
              <a:schemeClr val="tx2"/>
            </a:solidFill>
          </a:ln>
        </p:spPr>
        <p:txBody>
          <a:bodyPr wrap="square">
            <a:spAutoFit/>
          </a:bodyPr>
          <a:lstStyle/>
          <a:p>
            <a:pPr marL="682625" indent="-682625" algn="just">
              <a:lnSpc>
                <a:spcPct val="150000"/>
              </a:lnSpc>
            </a:pPr>
            <a:r>
              <a:rPr lang="en-US" sz="2400" b="1" u="sng" dirty="0" smtClean="0">
                <a:solidFill>
                  <a:srgbClr val="000000"/>
                </a:solidFill>
                <a:latin typeface="Times New Roman" pitchFamily="18" charset="0"/>
                <a:cs typeface="Times New Roman" pitchFamily="18" charset="0"/>
              </a:rPr>
              <a:t>Salient Features</a:t>
            </a:r>
            <a:r>
              <a:rPr lang="en-US" sz="2400" b="1" dirty="0" smtClean="0">
                <a:solidFill>
                  <a:srgbClr val="000000"/>
                </a:solidFill>
                <a:latin typeface="Times New Roman" pitchFamily="18" charset="0"/>
                <a:cs typeface="Times New Roman" pitchFamily="18" charset="0"/>
              </a:rPr>
              <a:t>: </a:t>
            </a:r>
          </a:p>
          <a:p>
            <a:pPr marL="682625" indent="-682625" algn="just">
              <a:lnSpc>
                <a:spcPct val="150000"/>
              </a:lnSpc>
              <a:buFont typeface="Wingdings" pitchFamily="2" charset="2"/>
              <a:buChar char="Ø"/>
            </a:pPr>
            <a:r>
              <a:rPr lang="en-US" sz="2400" b="1" dirty="0" smtClean="0">
                <a:solidFill>
                  <a:srgbClr val="000000"/>
                </a:solidFill>
                <a:latin typeface="Times New Roman" pitchFamily="18" charset="0"/>
                <a:cs typeface="Times New Roman" pitchFamily="18" charset="0"/>
              </a:rPr>
              <a:t>Screening children from  6-18 years for 4 Ds:</a:t>
            </a:r>
          </a:p>
          <a:p>
            <a:pPr marL="1030288" indent="-347663" algn="just">
              <a:lnSpc>
                <a:spcPct val="150000"/>
              </a:lnSpc>
              <a:buFont typeface="Courier New" pitchFamily="49" charset="0"/>
              <a:buChar char="o"/>
            </a:pPr>
            <a:r>
              <a:rPr lang="en-US" sz="2400" b="1" dirty="0" smtClean="0">
                <a:solidFill>
                  <a:srgbClr val="000000"/>
                </a:solidFill>
                <a:latin typeface="Times New Roman" pitchFamily="18" charset="0"/>
                <a:cs typeface="Times New Roman" pitchFamily="18" charset="0"/>
              </a:rPr>
              <a:t>Defects at birth </a:t>
            </a:r>
            <a:r>
              <a:rPr lang="en-US" sz="2400" dirty="0" smtClean="0">
                <a:solidFill>
                  <a:srgbClr val="000000"/>
                </a:solidFill>
                <a:latin typeface="Times New Roman" pitchFamily="18" charset="0"/>
                <a:cs typeface="Times New Roman" pitchFamily="18" charset="0"/>
              </a:rPr>
              <a:t>(like cleft lip/palate, Downs syndrome etc)</a:t>
            </a:r>
          </a:p>
          <a:p>
            <a:pPr marL="1030288" indent="-347663" algn="just">
              <a:lnSpc>
                <a:spcPct val="150000"/>
              </a:lnSpc>
              <a:buFont typeface="Courier New" pitchFamily="49" charset="0"/>
              <a:buChar char="o"/>
            </a:pPr>
            <a:r>
              <a:rPr lang="en-US" sz="2400" b="1" dirty="0" smtClean="0">
                <a:solidFill>
                  <a:srgbClr val="000000"/>
                </a:solidFill>
                <a:latin typeface="Times New Roman" pitchFamily="18" charset="0"/>
                <a:cs typeface="Times New Roman" pitchFamily="18" charset="0"/>
              </a:rPr>
              <a:t>Diseases </a:t>
            </a:r>
            <a:r>
              <a:rPr lang="en-US" sz="2400" dirty="0" smtClean="0">
                <a:solidFill>
                  <a:srgbClr val="000000"/>
                </a:solidFill>
                <a:latin typeface="Times New Roman" pitchFamily="18" charset="0"/>
                <a:cs typeface="Times New Roman" pitchFamily="18" charset="0"/>
              </a:rPr>
              <a:t>(like scabies, eczema, dental condition, </a:t>
            </a:r>
            <a:r>
              <a:rPr lang="en-US" sz="2400" dirty="0" err="1" smtClean="0">
                <a:solidFill>
                  <a:srgbClr val="000000"/>
                </a:solidFill>
                <a:latin typeface="Times New Roman" pitchFamily="18" charset="0"/>
                <a:cs typeface="Times New Roman" pitchFamily="18" charset="0"/>
              </a:rPr>
              <a:t>otitis</a:t>
            </a:r>
            <a:r>
              <a:rPr lang="en-US" sz="2400" dirty="0" smtClean="0">
                <a:solidFill>
                  <a:srgbClr val="000000"/>
                </a:solidFill>
                <a:latin typeface="Times New Roman" pitchFamily="18" charset="0"/>
                <a:cs typeface="Times New Roman" pitchFamily="18" charset="0"/>
              </a:rPr>
              <a:t> media)</a:t>
            </a:r>
          </a:p>
          <a:p>
            <a:pPr marL="1030288" indent="-347663" algn="just">
              <a:lnSpc>
                <a:spcPct val="150000"/>
              </a:lnSpc>
              <a:buFont typeface="Courier New" pitchFamily="49" charset="0"/>
              <a:buChar char="o"/>
            </a:pPr>
            <a:r>
              <a:rPr lang="en-US" sz="2400" b="1" dirty="0" smtClean="0">
                <a:solidFill>
                  <a:srgbClr val="000000"/>
                </a:solidFill>
                <a:latin typeface="Times New Roman" pitchFamily="18" charset="0"/>
                <a:cs typeface="Times New Roman" pitchFamily="18" charset="0"/>
              </a:rPr>
              <a:t>Deficiencies</a:t>
            </a:r>
            <a:r>
              <a:rPr lang="en-US" sz="2400" dirty="0" smtClean="0">
                <a:solidFill>
                  <a:srgbClr val="000000"/>
                </a:solidFill>
                <a:latin typeface="Times New Roman" pitchFamily="18" charset="0"/>
                <a:cs typeface="Times New Roman" pitchFamily="18" charset="0"/>
              </a:rPr>
              <a:t> ( Anemia, </a:t>
            </a:r>
            <a:r>
              <a:rPr lang="en-US" sz="2400" dirty="0" err="1" smtClean="0">
                <a:solidFill>
                  <a:srgbClr val="000000"/>
                </a:solidFill>
                <a:latin typeface="Times New Roman" pitchFamily="18" charset="0"/>
                <a:cs typeface="Times New Roman" pitchFamily="18" charset="0"/>
              </a:rPr>
              <a:t>vit</a:t>
            </a:r>
            <a:r>
              <a:rPr lang="en-US" sz="2400" dirty="0" smtClean="0">
                <a:solidFill>
                  <a:srgbClr val="000000"/>
                </a:solidFill>
                <a:latin typeface="Times New Roman" pitchFamily="18" charset="0"/>
                <a:cs typeface="Times New Roman" pitchFamily="18" charset="0"/>
              </a:rPr>
              <a:t> A, D, goiter)</a:t>
            </a:r>
          </a:p>
          <a:p>
            <a:pPr marL="1030288" indent="-347663" algn="just">
              <a:lnSpc>
                <a:spcPct val="150000"/>
              </a:lnSpc>
              <a:buFont typeface="Courier New" pitchFamily="49" charset="0"/>
              <a:buChar char="o"/>
            </a:pPr>
            <a:r>
              <a:rPr lang="en-US" sz="2400" b="1" dirty="0" smtClean="0">
                <a:solidFill>
                  <a:srgbClr val="000000"/>
                </a:solidFill>
                <a:latin typeface="Times New Roman" pitchFamily="18" charset="0"/>
                <a:cs typeface="Times New Roman" pitchFamily="18" charset="0"/>
              </a:rPr>
              <a:t>Development delays including disabilities </a:t>
            </a:r>
            <a:r>
              <a:rPr lang="en-US" sz="2400" dirty="0" smtClean="0">
                <a:solidFill>
                  <a:srgbClr val="000000"/>
                </a:solidFill>
                <a:latin typeface="Times New Roman" pitchFamily="18" charset="0"/>
                <a:cs typeface="Times New Roman" pitchFamily="18" charset="0"/>
              </a:rPr>
              <a:t>(vision, hearing impairment, autism etc)</a:t>
            </a:r>
          </a:p>
          <a:p>
            <a:pPr marL="682625" indent="-682625" algn="just">
              <a:buFont typeface="Wingdings" pitchFamily="2" charset="2"/>
              <a:buChar char="Ø"/>
            </a:pPr>
            <a:endParaRPr lang="en-US" sz="2200" dirty="0" smtClean="0">
              <a:solidFill>
                <a:srgbClr val="0000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DM LOGO1"/>
          <p:cNvPicPr>
            <a:picLocks noChangeAspect="1" noChangeArrowheads="1"/>
          </p:cNvPicPr>
          <p:nvPr/>
        </p:nvPicPr>
        <p:blipFill>
          <a:blip r:embed="rId2" cstate="print"/>
          <a:srcRect/>
          <a:stretch>
            <a:fillRect/>
          </a:stretch>
        </p:blipFill>
        <p:spPr bwMode="auto">
          <a:xfrm>
            <a:off x="8610600" y="0"/>
            <a:ext cx="533400" cy="533400"/>
          </a:xfrm>
          <a:prstGeom prst="rect">
            <a:avLst/>
          </a:prstGeom>
          <a:noFill/>
          <a:ln w="9525">
            <a:noFill/>
            <a:miter lim="800000"/>
            <a:headEnd/>
            <a:tailEnd/>
          </a:ln>
        </p:spPr>
      </p:pic>
      <p:sp>
        <p:nvSpPr>
          <p:cNvPr id="5" name="Rectangle 4"/>
          <p:cNvSpPr/>
          <p:nvPr/>
        </p:nvSpPr>
        <p:spPr>
          <a:xfrm>
            <a:off x="152400" y="2386548"/>
            <a:ext cx="8763000" cy="3785652"/>
          </a:xfrm>
          <a:prstGeom prst="rect">
            <a:avLst/>
          </a:prstGeom>
          <a:solidFill>
            <a:schemeClr val="accent3">
              <a:lumMod val="20000"/>
              <a:lumOff val="80000"/>
            </a:schemeClr>
          </a:solidFill>
          <a:ln w="57150">
            <a:solidFill>
              <a:schemeClr val="tx2"/>
            </a:solidFill>
          </a:ln>
        </p:spPr>
        <p:txBody>
          <a:bodyPr wrap="square">
            <a:spAutoFit/>
          </a:bodyPr>
          <a:lstStyle/>
          <a:p>
            <a:pPr marL="682625" indent="-682625" algn="just">
              <a:buFont typeface="Wingdings" pitchFamily="2" charset="2"/>
              <a:buChar char="Ø"/>
            </a:pPr>
            <a:r>
              <a:rPr lang="en-US" sz="2400" dirty="0" smtClean="0">
                <a:solidFill>
                  <a:srgbClr val="000000"/>
                </a:solidFill>
                <a:latin typeface="Times New Roman" pitchFamily="18" charset="0"/>
                <a:cs typeface="Times New Roman" pitchFamily="18" charset="0"/>
              </a:rPr>
              <a:t>As per guidelines, the Chief Medical Officers has to constitute a mobile team of Health Officers including following:</a:t>
            </a:r>
          </a:p>
          <a:p>
            <a:pPr marL="1074738" indent="-447675" algn="just">
              <a:buFont typeface="Courier New" pitchFamily="49" charset="0"/>
              <a:buChar char="o"/>
            </a:pPr>
            <a:r>
              <a:rPr lang="en-US" sz="2400" dirty="0" smtClean="0">
                <a:solidFill>
                  <a:srgbClr val="000000"/>
                </a:solidFill>
                <a:latin typeface="Times New Roman" pitchFamily="18" charset="0"/>
                <a:cs typeface="Times New Roman" pitchFamily="18" charset="0"/>
              </a:rPr>
              <a:t>Medical Officers (AYUSH) – 02 (01 male and 01 female)</a:t>
            </a:r>
          </a:p>
          <a:p>
            <a:pPr marL="1074738" indent="-447675" algn="just">
              <a:buFont typeface="Courier New" pitchFamily="49" charset="0"/>
              <a:buChar char="o"/>
            </a:pPr>
            <a:r>
              <a:rPr lang="en-IN" sz="2400" dirty="0" smtClean="0">
                <a:solidFill>
                  <a:srgbClr val="000000"/>
                </a:solidFill>
                <a:latin typeface="Times New Roman" pitchFamily="18" charset="0"/>
                <a:cs typeface="Times New Roman" pitchFamily="18" charset="0"/>
              </a:rPr>
              <a:t>ANM / Staff Nurse – 01</a:t>
            </a:r>
          </a:p>
          <a:p>
            <a:pPr marL="1074738" indent="-447675" algn="just">
              <a:buFont typeface="Courier New" pitchFamily="49" charset="0"/>
              <a:buChar char="o"/>
            </a:pPr>
            <a:r>
              <a:rPr lang="en-IN" sz="2400" dirty="0" smtClean="0">
                <a:solidFill>
                  <a:srgbClr val="000000"/>
                </a:solidFill>
                <a:latin typeface="Times New Roman" pitchFamily="18" charset="0"/>
                <a:cs typeface="Times New Roman" pitchFamily="18" charset="0"/>
              </a:rPr>
              <a:t>Pharmacist – 01</a:t>
            </a:r>
          </a:p>
          <a:p>
            <a:pPr marL="1074738" indent="-447675" algn="just"/>
            <a:endParaRPr lang="en-IN" sz="2400" dirty="0" smtClean="0">
              <a:solidFill>
                <a:srgbClr val="000000"/>
              </a:solidFill>
              <a:latin typeface="Times New Roman" pitchFamily="18" charset="0"/>
              <a:cs typeface="Times New Roman" pitchFamily="18" charset="0"/>
            </a:endParaRPr>
          </a:p>
          <a:p>
            <a:pPr marL="627063" indent="-627063" algn="just">
              <a:buFont typeface="Wingdings" pitchFamily="2" charset="2"/>
              <a:buChar char="Ø"/>
            </a:pPr>
            <a:r>
              <a:rPr lang="en-IN" sz="2400" dirty="0" smtClean="0">
                <a:solidFill>
                  <a:srgbClr val="000000"/>
                </a:solidFill>
                <a:latin typeface="Times New Roman" pitchFamily="18" charset="0"/>
                <a:cs typeface="Times New Roman" pitchFamily="18" charset="0"/>
              </a:rPr>
              <a:t>The health team has to visit a school at least once in a year.</a:t>
            </a:r>
          </a:p>
          <a:p>
            <a:pPr marL="627063" indent="-627063" algn="just"/>
            <a:r>
              <a:rPr lang="en-IN" sz="2400" dirty="0" smtClean="0">
                <a:solidFill>
                  <a:srgbClr val="000000"/>
                </a:solidFill>
                <a:latin typeface="Times New Roman" pitchFamily="18" charset="0"/>
                <a:cs typeface="Times New Roman" pitchFamily="18" charset="0"/>
              </a:rPr>
              <a:t> </a:t>
            </a:r>
          </a:p>
          <a:p>
            <a:pPr marL="627063" indent="-627063" algn="just">
              <a:buFont typeface="Wingdings" pitchFamily="2" charset="2"/>
              <a:buChar char="Ø"/>
            </a:pPr>
            <a:r>
              <a:rPr lang="en-IN" sz="2400" dirty="0" smtClean="0">
                <a:solidFill>
                  <a:srgbClr val="000000"/>
                </a:solidFill>
                <a:latin typeface="Times New Roman" pitchFamily="18" charset="0"/>
                <a:cs typeface="Times New Roman" pitchFamily="18" charset="0"/>
              </a:rPr>
              <a:t>After screening the health condition of the student, he / she is referred to nearby PHC / CHC.	</a:t>
            </a:r>
          </a:p>
        </p:txBody>
      </p:sp>
      <p:sp>
        <p:nvSpPr>
          <p:cNvPr id="6" name="Rectangle 5"/>
          <p:cNvSpPr>
            <a:spLocks noChangeArrowheads="1"/>
          </p:cNvSpPr>
          <p:nvPr/>
        </p:nvSpPr>
        <p:spPr bwMode="auto">
          <a:xfrm>
            <a:off x="152400" y="609600"/>
            <a:ext cx="8763000" cy="1446550"/>
          </a:xfrm>
          <a:prstGeom prst="rect">
            <a:avLst/>
          </a:prstGeom>
          <a:blipFill>
            <a:blip r:embed="rId3"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400" b="1" dirty="0" err="1" smtClean="0">
                <a:latin typeface="Bookman Old Style"/>
                <a:ea typeface="Times New Roman"/>
                <a:cs typeface="Times New Roman"/>
              </a:rPr>
              <a:t>Rashtriya</a:t>
            </a:r>
            <a:r>
              <a:rPr lang="en-US" sz="4400" b="1" dirty="0" smtClean="0">
                <a:latin typeface="Bookman Old Style"/>
                <a:ea typeface="Times New Roman"/>
                <a:cs typeface="Times New Roman"/>
              </a:rPr>
              <a:t> Bal </a:t>
            </a:r>
            <a:r>
              <a:rPr lang="en-US" sz="4400" b="1" dirty="0" err="1" smtClean="0">
                <a:latin typeface="Bookman Old Style"/>
                <a:ea typeface="Times New Roman"/>
                <a:cs typeface="Times New Roman"/>
              </a:rPr>
              <a:t>Swasthya</a:t>
            </a:r>
            <a:r>
              <a:rPr lang="en-US" sz="4400" b="1" dirty="0" smtClean="0">
                <a:latin typeface="Bookman Old Style"/>
                <a:ea typeface="Times New Roman"/>
                <a:cs typeface="Times New Roman"/>
              </a:rPr>
              <a:t> </a:t>
            </a:r>
            <a:r>
              <a:rPr lang="en-US" sz="4400" b="1" dirty="0" err="1" smtClean="0">
                <a:latin typeface="Bookman Old Style"/>
                <a:ea typeface="Times New Roman"/>
                <a:cs typeface="Times New Roman"/>
              </a:rPr>
              <a:t>Karyakram</a:t>
            </a:r>
            <a:r>
              <a:rPr lang="en-US" sz="4400" b="1" dirty="0" smtClean="0">
                <a:latin typeface="Bookman Old Style"/>
                <a:ea typeface="Times New Roman"/>
                <a:cs typeface="Times New Roman"/>
              </a:rPr>
              <a:t> (RBSK)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82" y="644604"/>
            <a:ext cx="8715436" cy="1107996"/>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6600" b="1" dirty="0" smtClean="0">
                <a:latin typeface="Bookman Old Style"/>
                <a:ea typeface="Times New Roman"/>
                <a:cs typeface="Times New Roman"/>
              </a:rPr>
              <a:t>RBSK </a:t>
            </a:r>
            <a:r>
              <a:rPr lang="en-US" sz="3600" b="1" dirty="0" err="1" smtClean="0">
                <a:latin typeface="Bookman Old Style"/>
                <a:ea typeface="Times New Roman"/>
                <a:cs typeface="Times New Roman"/>
              </a:rPr>
              <a:t>Contd</a:t>
            </a:r>
            <a:r>
              <a:rPr lang="en-US" sz="3600" b="1" dirty="0" smtClean="0">
                <a:latin typeface="Bookman Old Style"/>
                <a:ea typeface="Times New Roman"/>
                <a:cs typeface="Times New Roman"/>
              </a:rPr>
              <a:t>…..</a:t>
            </a:r>
          </a:p>
        </p:txBody>
      </p:sp>
      <p:pic>
        <p:nvPicPr>
          <p:cNvPr id="4"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graphicFrame>
        <p:nvGraphicFramePr>
          <p:cNvPr id="6" name="Table 5"/>
          <p:cNvGraphicFramePr>
            <a:graphicFrameLocks noGrp="1"/>
          </p:cNvGraphicFramePr>
          <p:nvPr/>
        </p:nvGraphicFramePr>
        <p:xfrm>
          <a:off x="152400" y="2057400"/>
          <a:ext cx="8839200" cy="3581400"/>
        </p:xfrm>
        <a:graphic>
          <a:graphicData uri="http://schemas.openxmlformats.org/drawingml/2006/table">
            <a:tbl>
              <a:tblPr/>
              <a:tblGrid>
                <a:gridCol w="1856778"/>
                <a:gridCol w="1997207"/>
                <a:gridCol w="1841175"/>
                <a:gridCol w="1575921"/>
                <a:gridCol w="1568119"/>
              </a:tblGrid>
              <a:tr h="745966">
                <a:tc rowSpan="2">
                  <a:txBody>
                    <a:bodyPr/>
                    <a:lstStyle/>
                    <a:p>
                      <a:pPr algn="ctr" fontAlgn="ctr"/>
                      <a:r>
                        <a:rPr lang="en-US" sz="1800" b="1" i="0" u="none" strike="noStrike" dirty="0">
                          <a:solidFill>
                            <a:srgbClr val="000000"/>
                          </a:solidFill>
                          <a:latin typeface="Times New Roman" pitchFamily="18" charset="0"/>
                          <a:cs typeface="Times New Roman" pitchFamily="18" charset="0"/>
                        </a:rPr>
                        <a:t>Health Check </a:t>
                      </a:r>
                      <a:r>
                        <a:rPr lang="en-US" sz="1800" b="1" i="0" u="none" strike="noStrike" dirty="0" smtClean="0">
                          <a:solidFill>
                            <a:srgbClr val="000000"/>
                          </a:solidFill>
                          <a:latin typeface="Times New Roman" pitchFamily="18" charset="0"/>
                          <a:cs typeface="Times New Roman" pitchFamily="18" charset="0"/>
                        </a:rPr>
                        <a:t>(</a:t>
                      </a:r>
                      <a:r>
                        <a:rPr lang="en-US" sz="1800" b="1" i="0" u="none" strike="noStrike" dirty="0">
                          <a:solidFill>
                            <a:srgbClr val="000000"/>
                          </a:solidFill>
                          <a:latin typeface="Times New Roman" pitchFamily="18" charset="0"/>
                          <a:cs typeface="Times New Roman" pitchFamily="18" charset="0"/>
                        </a:rPr>
                        <a:t>Children Covered)</a:t>
                      </a:r>
                    </a:p>
                  </a:txBody>
                  <a:tcPr marL="8150" marR="8150" marT="81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n-US" sz="1800" b="1" i="0" u="none" strike="noStrike" dirty="0">
                          <a:solidFill>
                            <a:srgbClr val="000000"/>
                          </a:solidFill>
                          <a:latin typeface="Times New Roman" pitchFamily="18" charset="0"/>
                          <a:cs typeface="Times New Roman" pitchFamily="18" charset="0"/>
                        </a:rPr>
                        <a:t>Weekly Iron &amp; Folic Acid Supplementation (WIFS) (Children Covered)</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en-US" sz="1800" b="1" i="0" u="none" strike="noStrike" dirty="0" smtClean="0">
                          <a:solidFill>
                            <a:srgbClr val="000000"/>
                          </a:solidFill>
                          <a:latin typeface="Times New Roman" pitchFamily="18" charset="0"/>
                          <a:cs typeface="Times New Roman" pitchFamily="18" charset="0"/>
                        </a:rPr>
                        <a:t>De-worming </a:t>
                      </a:r>
                      <a:r>
                        <a:rPr lang="en-US" sz="1800" b="1" i="0" u="none" strike="noStrike" dirty="0">
                          <a:solidFill>
                            <a:srgbClr val="000000"/>
                          </a:solidFill>
                          <a:latin typeface="Times New Roman" pitchFamily="18" charset="0"/>
                          <a:cs typeface="Times New Roman" pitchFamily="18" charset="0"/>
                        </a:rPr>
                        <a:t>tablets </a:t>
                      </a:r>
                      <a:r>
                        <a:rPr lang="en-US" sz="1800" b="1" i="0" u="none" strike="noStrike" dirty="0" smtClean="0">
                          <a:solidFill>
                            <a:srgbClr val="000000"/>
                          </a:solidFill>
                          <a:latin typeface="Times New Roman" pitchFamily="18" charset="0"/>
                          <a:cs typeface="Times New Roman" pitchFamily="18" charset="0"/>
                        </a:rPr>
                        <a:t>distributed (Children Covered)</a:t>
                      </a:r>
                      <a:endParaRPr lang="en-US" sz="1800" b="1" i="0" u="none" strike="noStrike" dirty="0">
                        <a:solidFill>
                          <a:srgbClr val="000000"/>
                        </a:solidFill>
                        <a:latin typeface="Times New Roman" pitchFamily="18" charset="0"/>
                        <a:cs typeface="Times New Roman" pitchFamily="18" charset="0"/>
                      </a:endParaRP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algn="ctr" fontAlgn="ctr"/>
                      <a:r>
                        <a:rPr lang="en-US" sz="1800" b="1" i="0" u="none" strike="noStrike" dirty="0">
                          <a:solidFill>
                            <a:srgbClr val="000000"/>
                          </a:solidFill>
                          <a:latin typeface="Times New Roman" pitchFamily="18" charset="0"/>
                          <a:cs typeface="Times New Roman" pitchFamily="18" charset="0"/>
                        </a:rPr>
                        <a:t>Distribution of spectacles</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r>
              <a:tr h="1427402">
                <a:tc vMerge="1">
                  <a:txBody>
                    <a:bodyPr/>
                    <a:lstStyle/>
                    <a:p>
                      <a:endParaRPr lang="en-US"/>
                    </a:p>
                  </a:txBody>
                  <a:tcPr/>
                </a:tc>
                <a:tc vMerge="1">
                  <a:txBody>
                    <a:bodyPr/>
                    <a:lstStyle/>
                    <a:p>
                      <a:endParaRPr lang="en-US"/>
                    </a:p>
                  </a:txBody>
                  <a:tcPr/>
                </a:tc>
                <a:tc vMerge="1">
                  <a:txBody>
                    <a:bodyPr/>
                    <a:lstStyle/>
                    <a:p>
                      <a:pPr algn="ctr" fontAlgn="t"/>
                      <a:endParaRPr lang="en-US" sz="1800" b="1" i="0" u="none" strike="noStrike" dirty="0">
                        <a:solidFill>
                          <a:srgbClr val="000000"/>
                        </a:solidFill>
                        <a:latin typeface="Arial"/>
                      </a:endParaRPr>
                    </a:p>
                  </a:txBody>
                  <a:tcPr marL="8150" marR="8150" marT="8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1" i="0" u="none" strike="noStrike" dirty="0">
                          <a:solidFill>
                            <a:srgbClr val="000000"/>
                          </a:solidFill>
                          <a:latin typeface="Times New Roman" pitchFamily="18" charset="0"/>
                          <a:cs typeface="Times New Roman" pitchFamily="18" charset="0"/>
                        </a:rPr>
                        <a:t>No. of children identified with refractive errors</a:t>
                      </a:r>
                    </a:p>
                  </a:txBody>
                  <a:tcPr marL="8150" marR="8150" marT="8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t"/>
                      <a:r>
                        <a:rPr lang="en-US" sz="1800" b="1" i="0" u="none" strike="noStrike" dirty="0">
                          <a:solidFill>
                            <a:srgbClr val="000000"/>
                          </a:solidFill>
                          <a:latin typeface="Times New Roman" pitchFamily="18" charset="0"/>
                          <a:cs typeface="Times New Roman" pitchFamily="18" charset="0"/>
                        </a:rPr>
                        <a:t>No. of children provided with spectacles</a:t>
                      </a:r>
                    </a:p>
                  </a:txBody>
                  <a:tcPr marL="8150" marR="8150" marT="81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408032">
                <a:tc>
                  <a:txBody>
                    <a:bodyPr/>
                    <a:lstStyle/>
                    <a:p>
                      <a:pPr algn="ctr" fontAlgn="b"/>
                      <a:r>
                        <a:rPr lang="en-US" sz="2400" b="1" i="0" u="none" strike="noStrike" dirty="0">
                          <a:solidFill>
                            <a:srgbClr val="000000"/>
                          </a:solidFill>
                          <a:latin typeface="Times New Roman" pitchFamily="18" charset="0"/>
                          <a:cs typeface="Times New Roman" pitchFamily="18" charset="0"/>
                        </a:rPr>
                        <a:t>756336</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2400" b="1" i="0" u="none" strike="noStrike" dirty="0">
                          <a:solidFill>
                            <a:srgbClr val="000000"/>
                          </a:solidFill>
                          <a:latin typeface="Times New Roman" pitchFamily="18" charset="0"/>
                          <a:cs typeface="Times New Roman" pitchFamily="18" charset="0"/>
                        </a:rPr>
                        <a:t>440137</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2400" b="1" i="0" u="none" strike="noStrike" dirty="0">
                          <a:solidFill>
                            <a:srgbClr val="000000"/>
                          </a:solidFill>
                          <a:latin typeface="Times New Roman" pitchFamily="18" charset="0"/>
                          <a:cs typeface="Times New Roman" pitchFamily="18" charset="0"/>
                        </a:rPr>
                        <a:t>496327</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2400" b="1" i="0" u="none" strike="noStrike" dirty="0">
                          <a:solidFill>
                            <a:srgbClr val="000000"/>
                          </a:solidFill>
                          <a:latin typeface="Times New Roman" pitchFamily="18" charset="0"/>
                          <a:cs typeface="Times New Roman" pitchFamily="18" charset="0"/>
                        </a:rPr>
                        <a:t>5674</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2400" b="1" i="0" u="none" strike="noStrike" dirty="0">
                          <a:solidFill>
                            <a:srgbClr val="000000"/>
                          </a:solidFill>
                          <a:latin typeface="Times New Roman" pitchFamily="18" charset="0"/>
                          <a:cs typeface="Times New Roman" pitchFamily="18" charset="0"/>
                        </a:rPr>
                        <a:t>2670</a:t>
                      </a:r>
                    </a:p>
                  </a:txBody>
                  <a:tcPr marL="8150" marR="8150" marT="81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0"/>
            <a:ext cx="8534400" cy="1200329"/>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400" b="1" u="sng" dirty="0" smtClean="0">
                <a:latin typeface="Bookman Old Style"/>
                <a:ea typeface="Times New Roman"/>
                <a:cs typeface="Times New Roman"/>
              </a:rPr>
              <a:t>School Health Programme </a:t>
            </a:r>
            <a:r>
              <a:rPr lang="en-US" sz="2800" b="1" dirty="0" smtClean="0">
                <a:latin typeface="Bookman Old Style"/>
                <a:ea typeface="Times New Roman"/>
                <a:cs typeface="Times New Roman"/>
              </a:rPr>
              <a:t>(</a:t>
            </a:r>
            <a:r>
              <a:rPr lang="en-US" sz="2800" b="1" dirty="0" err="1" smtClean="0">
                <a:latin typeface="Bookman Old Style"/>
                <a:ea typeface="Times New Roman"/>
                <a:cs typeface="Times New Roman"/>
              </a:rPr>
              <a:t>Rashtriya</a:t>
            </a:r>
            <a:r>
              <a:rPr lang="en-US" sz="2800" b="1" dirty="0" smtClean="0">
                <a:latin typeface="Bookman Old Style"/>
                <a:ea typeface="Times New Roman"/>
                <a:cs typeface="Times New Roman"/>
              </a:rPr>
              <a:t> Bal </a:t>
            </a:r>
            <a:r>
              <a:rPr lang="en-US" sz="2800" b="1" dirty="0" err="1" smtClean="0">
                <a:latin typeface="Bookman Old Style"/>
                <a:ea typeface="Times New Roman"/>
                <a:cs typeface="Times New Roman"/>
              </a:rPr>
              <a:t>Swasthya</a:t>
            </a:r>
            <a:r>
              <a:rPr lang="en-US" sz="2800" b="1" dirty="0" smtClean="0">
                <a:latin typeface="Bookman Old Style"/>
                <a:ea typeface="Times New Roman"/>
                <a:cs typeface="Times New Roman"/>
              </a:rPr>
              <a:t> </a:t>
            </a:r>
            <a:r>
              <a:rPr lang="en-US" sz="2800" b="1" dirty="0" err="1" smtClean="0">
                <a:latin typeface="Bookman Old Style"/>
                <a:ea typeface="Times New Roman"/>
                <a:cs typeface="Times New Roman"/>
              </a:rPr>
              <a:t>Karykram</a:t>
            </a:r>
            <a:r>
              <a:rPr lang="en-US" sz="2800" b="1" dirty="0" smtClean="0">
                <a:latin typeface="Bookman Old Style"/>
                <a:ea typeface="Times New Roman"/>
                <a:cs typeface="Times New Roman"/>
              </a:rPr>
              <a:t>)</a:t>
            </a:r>
          </a:p>
        </p:txBody>
      </p:sp>
      <p:pic>
        <p:nvPicPr>
          <p:cNvPr id="31746" name="Picture 2" descr="C:\Users\ACCER\Desktop\mdm photos\IMG-20180618-WA0015.jpg"/>
          <p:cNvPicPr>
            <a:picLocks noChangeAspect="1" noChangeArrowheads="1"/>
          </p:cNvPicPr>
          <p:nvPr/>
        </p:nvPicPr>
        <p:blipFill>
          <a:blip r:embed="rId3" cstate="print"/>
          <a:srcRect/>
          <a:stretch>
            <a:fillRect/>
          </a:stretch>
        </p:blipFill>
        <p:spPr bwMode="auto">
          <a:xfrm>
            <a:off x="0" y="1219200"/>
            <a:ext cx="3048000" cy="2743200"/>
          </a:xfrm>
          <a:prstGeom prst="rect">
            <a:avLst/>
          </a:prstGeom>
          <a:noFill/>
        </p:spPr>
      </p:pic>
      <p:pic>
        <p:nvPicPr>
          <p:cNvPr id="31747" name="Picture 3" descr="C:\Users\ACCER\Desktop\mdm photos\IMG-20180618-WA0003.jpg"/>
          <p:cNvPicPr>
            <a:picLocks noChangeAspect="1" noChangeArrowheads="1"/>
          </p:cNvPicPr>
          <p:nvPr/>
        </p:nvPicPr>
        <p:blipFill>
          <a:blip r:embed="rId4" cstate="print"/>
          <a:srcRect/>
          <a:stretch>
            <a:fillRect/>
          </a:stretch>
        </p:blipFill>
        <p:spPr bwMode="auto">
          <a:xfrm>
            <a:off x="3048000" y="1219200"/>
            <a:ext cx="3048000" cy="2743200"/>
          </a:xfrm>
          <a:prstGeom prst="rect">
            <a:avLst/>
          </a:prstGeom>
          <a:noFill/>
        </p:spPr>
      </p:pic>
      <p:pic>
        <p:nvPicPr>
          <p:cNvPr id="31748" name="Picture 4" descr="C:\Users\ACCER\Desktop\mdm photos\IMG-20180618-WA0004.jpg"/>
          <p:cNvPicPr>
            <a:picLocks noChangeAspect="1" noChangeArrowheads="1"/>
          </p:cNvPicPr>
          <p:nvPr/>
        </p:nvPicPr>
        <p:blipFill>
          <a:blip r:embed="rId5" cstate="print"/>
          <a:srcRect/>
          <a:stretch>
            <a:fillRect/>
          </a:stretch>
        </p:blipFill>
        <p:spPr bwMode="auto">
          <a:xfrm>
            <a:off x="6096000" y="1219200"/>
            <a:ext cx="3048000" cy="2743200"/>
          </a:xfrm>
          <a:prstGeom prst="rect">
            <a:avLst/>
          </a:prstGeom>
          <a:noFill/>
        </p:spPr>
      </p:pic>
      <p:pic>
        <p:nvPicPr>
          <p:cNvPr id="31749" name="Picture 5" descr="C:\Users\ACCER\Desktop\mdm photos\IMG-20180618-WA0005.jpg"/>
          <p:cNvPicPr>
            <a:picLocks noChangeAspect="1" noChangeArrowheads="1"/>
          </p:cNvPicPr>
          <p:nvPr/>
        </p:nvPicPr>
        <p:blipFill>
          <a:blip r:embed="rId6" cstate="print"/>
          <a:srcRect/>
          <a:stretch>
            <a:fillRect/>
          </a:stretch>
        </p:blipFill>
        <p:spPr bwMode="auto">
          <a:xfrm>
            <a:off x="0" y="3962400"/>
            <a:ext cx="3048000" cy="2895600"/>
          </a:xfrm>
          <a:prstGeom prst="rect">
            <a:avLst/>
          </a:prstGeom>
          <a:noFill/>
        </p:spPr>
      </p:pic>
      <p:pic>
        <p:nvPicPr>
          <p:cNvPr id="31750" name="Picture 6" descr="C:\Users\ACCER\Desktop\mdm photos\IMG-20180618-WA0006.jpg"/>
          <p:cNvPicPr>
            <a:picLocks noChangeAspect="1" noChangeArrowheads="1"/>
          </p:cNvPicPr>
          <p:nvPr/>
        </p:nvPicPr>
        <p:blipFill>
          <a:blip r:embed="rId7" cstate="print"/>
          <a:srcRect/>
          <a:stretch>
            <a:fillRect/>
          </a:stretch>
        </p:blipFill>
        <p:spPr bwMode="auto">
          <a:xfrm>
            <a:off x="3048000" y="3962400"/>
            <a:ext cx="3200400" cy="2895600"/>
          </a:xfrm>
          <a:prstGeom prst="rect">
            <a:avLst/>
          </a:prstGeom>
          <a:noFill/>
        </p:spPr>
      </p:pic>
      <p:pic>
        <p:nvPicPr>
          <p:cNvPr id="31751" name="Picture 7" descr="C:\Users\ACCER\Desktop\mdm photos\IMG-20180618-WA0017.jpg"/>
          <p:cNvPicPr>
            <a:picLocks noChangeAspect="1" noChangeArrowheads="1"/>
          </p:cNvPicPr>
          <p:nvPr/>
        </p:nvPicPr>
        <p:blipFill>
          <a:blip r:embed="rId8" cstate="print"/>
          <a:srcRect/>
          <a:stretch>
            <a:fillRect/>
          </a:stretch>
        </p:blipFill>
        <p:spPr bwMode="auto">
          <a:xfrm>
            <a:off x="6248400" y="3962400"/>
            <a:ext cx="2895600" cy="2895600"/>
          </a:xfrm>
          <a:prstGeom prst="rect">
            <a:avLst/>
          </a:prstGeom>
          <a:noFill/>
        </p:spPr>
      </p:pic>
      <p:pic>
        <p:nvPicPr>
          <p:cNvPr id="9" name="Picture 1" descr="MDM LOGO1"/>
          <p:cNvPicPr>
            <a:picLocks noChangeAspect="1" noChangeArrowheads="1"/>
          </p:cNvPicPr>
          <p:nvPr/>
        </p:nvPicPr>
        <p:blipFill>
          <a:blip r:embed="rId9" cstate="print"/>
          <a:srcRect/>
          <a:stretch>
            <a:fillRect/>
          </a:stretch>
        </p:blipFill>
        <p:spPr bwMode="auto">
          <a:xfrm>
            <a:off x="8610600" y="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1724085"/>
            <a:ext cx="8839200" cy="4524315"/>
          </a:xfrm>
          <a:prstGeom prst="rect">
            <a:avLst/>
          </a:prstGeom>
          <a:solidFill>
            <a:schemeClr val="accent3">
              <a:lumMod val="20000"/>
              <a:lumOff val="8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38138" indent="-338138" algn="just" eaLnBrk="0" fontAlgn="base" hangingPunct="0">
              <a:spcBef>
                <a:spcPct val="0"/>
              </a:spcBef>
              <a:spcAft>
                <a:spcPct val="0"/>
              </a:spcAft>
              <a:buClr>
                <a:schemeClr val="accent2">
                  <a:lumMod val="50000"/>
                </a:schemeClr>
              </a:buClr>
              <a:buFont typeface="Wingdings" pitchFamily="2" charset="2"/>
              <a:buChar char="Ø"/>
            </a:pPr>
            <a:r>
              <a:rPr lang="en-US" sz="2400" b="1" u="sng" dirty="0" smtClean="0">
                <a:solidFill>
                  <a:srgbClr val="2E3917"/>
                </a:solidFill>
                <a:latin typeface="Times New Roman" pitchFamily="18" charset="0"/>
                <a:ea typeface="Batang" charset="-127"/>
                <a:cs typeface="Times New Roman" pitchFamily="18" charset="0"/>
              </a:rPr>
              <a:t>TESTING</a:t>
            </a:r>
            <a:r>
              <a:rPr lang="en-US" sz="2400" b="1" dirty="0" smtClean="0">
                <a:solidFill>
                  <a:srgbClr val="2E3917"/>
                </a:solidFill>
                <a:latin typeface="Times New Roman" pitchFamily="18" charset="0"/>
                <a:ea typeface="Batang" charset="-127"/>
                <a:cs typeface="Times New Roman" pitchFamily="18" charset="0"/>
              </a:rPr>
              <a:t>:</a:t>
            </a:r>
          </a:p>
          <a:p>
            <a:pPr marL="717550" indent="-361950" algn="just" eaLnBrk="0" fontAlgn="base" hangingPunct="0">
              <a:spcBef>
                <a:spcPct val="0"/>
              </a:spcBef>
              <a:spcAft>
                <a:spcPct val="0"/>
              </a:spcAft>
              <a:buClr>
                <a:schemeClr val="accent2">
                  <a:lumMod val="50000"/>
                </a:schemeClr>
              </a:buClr>
              <a:buFont typeface="Arial" pitchFamily="34" charset="0"/>
              <a:buChar char="•"/>
            </a:pPr>
            <a:r>
              <a:rPr lang="en-US" sz="2400" dirty="0" smtClean="0">
                <a:solidFill>
                  <a:srgbClr val="2E3917"/>
                </a:solidFill>
                <a:latin typeface="Times New Roman" pitchFamily="18" charset="0"/>
                <a:ea typeface="Batang" charset="-127"/>
                <a:cs typeface="Times New Roman" pitchFamily="18" charset="0"/>
              </a:rPr>
              <a:t>Food samples tested from 506 schools by officials of Controller of Drugs and Food Control Organization, Jammu. </a:t>
            </a:r>
          </a:p>
          <a:p>
            <a:pPr marL="717550" indent="-361950" algn="just" eaLnBrk="0" fontAlgn="base" hangingPunct="0">
              <a:spcBef>
                <a:spcPct val="0"/>
              </a:spcBef>
              <a:spcAft>
                <a:spcPct val="0"/>
              </a:spcAft>
              <a:buClr>
                <a:schemeClr val="accent2">
                  <a:lumMod val="50000"/>
                </a:schemeClr>
              </a:buClr>
              <a:buFont typeface="Arial" pitchFamily="34" charset="0"/>
              <a:buChar char="•"/>
            </a:pPr>
            <a:r>
              <a:rPr lang="en-IN" sz="2400" dirty="0" smtClean="0">
                <a:solidFill>
                  <a:srgbClr val="2E3917"/>
                </a:solidFill>
                <a:latin typeface="Times New Roman" pitchFamily="18" charset="0"/>
                <a:ea typeface="Batang" charset="-127"/>
                <a:cs typeface="Times New Roman" pitchFamily="18" charset="0"/>
              </a:rPr>
              <a:t>98 samples of ingredients taken; only 1 was found substandard</a:t>
            </a:r>
            <a:endParaRPr lang="en-US" sz="2400" dirty="0" smtClean="0">
              <a:solidFill>
                <a:srgbClr val="2E3917"/>
              </a:solidFill>
              <a:latin typeface="Times New Roman" pitchFamily="18" charset="0"/>
              <a:ea typeface="Batang" charset="-127"/>
              <a:cs typeface="Times New Roman" pitchFamily="18" charset="0"/>
            </a:endParaRPr>
          </a:p>
          <a:p>
            <a:pPr marL="717550" indent="-361950" algn="just" eaLnBrk="0" fontAlgn="base" hangingPunct="0">
              <a:spcBef>
                <a:spcPct val="0"/>
              </a:spcBef>
              <a:spcAft>
                <a:spcPct val="0"/>
              </a:spcAft>
              <a:buClr>
                <a:schemeClr val="accent2">
                  <a:lumMod val="50000"/>
                </a:schemeClr>
              </a:buClr>
            </a:pPr>
            <a:r>
              <a:rPr lang="en-US" sz="2400" b="1" dirty="0" smtClean="0">
                <a:solidFill>
                  <a:srgbClr val="2E3917"/>
                </a:solidFill>
                <a:latin typeface="Times New Roman" pitchFamily="18" charset="0"/>
                <a:ea typeface="Batang" charset="-127"/>
                <a:cs typeface="Times New Roman" pitchFamily="18" charset="0"/>
              </a:rPr>
              <a:t> </a:t>
            </a:r>
          </a:p>
          <a:p>
            <a:pPr marL="355600" indent="-355600" algn="just" eaLnBrk="0" fontAlgn="base" hangingPunct="0">
              <a:spcBef>
                <a:spcPct val="0"/>
              </a:spcBef>
              <a:spcAft>
                <a:spcPct val="0"/>
              </a:spcAft>
              <a:buClr>
                <a:schemeClr val="accent2">
                  <a:lumMod val="50000"/>
                </a:schemeClr>
              </a:buClr>
              <a:buFont typeface="Wingdings" pitchFamily="2" charset="2"/>
              <a:buChar char="Ø"/>
            </a:pPr>
            <a:r>
              <a:rPr lang="en-IN" sz="2400" b="1" u="sng" dirty="0" smtClean="0">
                <a:solidFill>
                  <a:srgbClr val="2E3917"/>
                </a:solidFill>
                <a:latin typeface="Times New Roman" pitchFamily="18" charset="0"/>
                <a:ea typeface="Batang" charset="-127"/>
                <a:cs typeface="Times New Roman" pitchFamily="18" charset="0"/>
              </a:rPr>
              <a:t>Training of cooks on Quality and Hygiene at: </a:t>
            </a:r>
            <a:endParaRPr lang="en-US" sz="2400" b="1" u="sng" dirty="0" smtClean="0">
              <a:solidFill>
                <a:srgbClr val="2E3917"/>
              </a:solidFill>
              <a:latin typeface="Times New Roman" pitchFamily="18" charset="0"/>
              <a:ea typeface="Batang" charset="-127"/>
              <a:cs typeface="Times New Roman" pitchFamily="18" charset="0"/>
            </a:endParaRPr>
          </a:p>
          <a:p>
            <a:pPr marL="717550" lvl="0" indent="-361950" algn="just" eaLnBrk="0" fontAlgn="base" hangingPunct="0">
              <a:spcBef>
                <a:spcPct val="0"/>
              </a:spcBef>
              <a:spcAft>
                <a:spcPct val="0"/>
              </a:spcAft>
              <a:buFont typeface="Arial" pitchFamily="34" charset="0"/>
              <a:buChar char="•"/>
            </a:pPr>
            <a:r>
              <a:rPr lang="en-IN" sz="2400" dirty="0" smtClean="0">
                <a:solidFill>
                  <a:srgbClr val="2E3917"/>
                </a:solidFill>
                <a:latin typeface="Times New Roman" pitchFamily="18" charset="0"/>
                <a:ea typeface="Batang" charset="-127"/>
                <a:cs typeface="Times New Roman" pitchFamily="18" charset="0"/>
              </a:rPr>
              <a:t>Institute of Hotel Management, </a:t>
            </a:r>
            <a:r>
              <a:rPr lang="en-IN" sz="2400" dirty="0" err="1" smtClean="0">
                <a:solidFill>
                  <a:srgbClr val="2E3917"/>
                </a:solidFill>
                <a:latin typeface="Times New Roman" pitchFamily="18" charset="0"/>
                <a:ea typeface="Batang" charset="-127"/>
                <a:cs typeface="Times New Roman" pitchFamily="18" charset="0"/>
              </a:rPr>
              <a:t>Rajbagh</a:t>
            </a:r>
            <a:r>
              <a:rPr lang="en-IN" sz="2400" dirty="0" smtClean="0">
                <a:solidFill>
                  <a:srgbClr val="2E3917"/>
                </a:solidFill>
                <a:latin typeface="Times New Roman" pitchFamily="18" charset="0"/>
                <a:ea typeface="Batang" charset="-127"/>
                <a:cs typeface="Times New Roman" pitchFamily="18" charset="0"/>
              </a:rPr>
              <a:t>, Srinagar </a:t>
            </a:r>
          </a:p>
          <a:p>
            <a:pPr marL="717550" lvl="0" indent="-361950" algn="just" eaLnBrk="0" fontAlgn="base" hangingPunct="0">
              <a:spcBef>
                <a:spcPct val="0"/>
              </a:spcBef>
              <a:spcAft>
                <a:spcPct val="0"/>
              </a:spcAft>
              <a:buFont typeface="Arial" pitchFamily="34" charset="0"/>
              <a:buChar char="•"/>
            </a:pPr>
            <a:r>
              <a:rPr lang="en-IN" sz="2400" dirty="0" smtClean="0">
                <a:solidFill>
                  <a:srgbClr val="2E3917"/>
                </a:solidFill>
                <a:latin typeface="Times New Roman" pitchFamily="18" charset="0"/>
                <a:ea typeface="Batang" charset="-127"/>
                <a:cs typeface="Times New Roman" pitchFamily="18" charset="0"/>
              </a:rPr>
              <a:t>Food Craft Institute, </a:t>
            </a:r>
            <a:r>
              <a:rPr lang="en-IN" sz="2400" dirty="0" err="1" smtClean="0">
                <a:solidFill>
                  <a:srgbClr val="2E3917"/>
                </a:solidFill>
                <a:latin typeface="Times New Roman" pitchFamily="18" charset="0"/>
                <a:ea typeface="Batang" charset="-127"/>
                <a:cs typeface="Times New Roman" pitchFamily="18" charset="0"/>
              </a:rPr>
              <a:t>Nagrota</a:t>
            </a:r>
            <a:r>
              <a:rPr lang="en-IN" sz="2400" dirty="0" smtClean="0">
                <a:solidFill>
                  <a:srgbClr val="2E3917"/>
                </a:solidFill>
                <a:latin typeface="Times New Roman" pitchFamily="18" charset="0"/>
                <a:ea typeface="Batang" charset="-127"/>
                <a:cs typeface="Times New Roman" pitchFamily="18" charset="0"/>
              </a:rPr>
              <a:t>, Jammu</a:t>
            </a:r>
            <a:r>
              <a:rPr lang="en-US" sz="2400" dirty="0" smtClean="0">
                <a:solidFill>
                  <a:srgbClr val="2E3917"/>
                </a:solidFill>
                <a:latin typeface="Times New Roman" pitchFamily="18" charset="0"/>
                <a:ea typeface="Batang" charset="-127"/>
                <a:cs typeface="Times New Roman" pitchFamily="18" charset="0"/>
              </a:rPr>
              <a:t>.</a:t>
            </a:r>
          </a:p>
          <a:p>
            <a:pPr marL="717550" lvl="0" indent="-361950" algn="just" eaLnBrk="0" fontAlgn="base" hangingPunct="0">
              <a:spcBef>
                <a:spcPct val="0"/>
              </a:spcBef>
              <a:spcAft>
                <a:spcPct val="0"/>
              </a:spcAft>
              <a:buFont typeface="Arial" pitchFamily="34" charset="0"/>
              <a:buChar char="•"/>
            </a:pPr>
            <a:endParaRPr lang="en-US" sz="2400" b="1" dirty="0" smtClean="0">
              <a:solidFill>
                <a:srgbClr val="2E3917"/>
              </a:solidFill>
              <a:latin typeface="Times New Roman" pitchFamily="18" charset="0"/>
              <a:ea typeface="Batang" charset="-127"/>
              <a:cs typeface="Times New Roman" pitchFamily="18" charset="0"/>
            </a:endParaRPr>
          </a:p>
          <a:p>
            <a:pPr marL="361950" lvl="0" indent="-361950" algn="just" eaLnBrk="0" fontAlgn="base" hangingPunct="0">
              <a:spcBef>
                <a:spcPct val="0"/>
              </a:spcBef>
              <a:spcAft>
                <a:spcPct val="0"/>
              </a:spcAft>
              <a:buFont typeface="Wingdings" pitchFamily="2" charset="2"/>
              <a:buChar char="Ø"/>
            </a:pPr>
            <a:r>
              <a:rPr lang="en-IN" sz="2400" b="1" u="sng" dirty="0" smtClean="0">
                <a:solidFill>
                  <a:srgbClr val="2E3917"/>
                </a:solidFill>
                <a:latin typeface="Times New Roman" pitchFamily="18" charset="0"/>
                <a:ea typeface="Batang" charset="-127"/>
                <a:cs typeface="Times New Roman" pitchFamily="18" charset="0"/>
              </a:rPr>
              <a:t>Kitchen Garden:</a:t>
            </a:r>
            <a:endParaRPr lang="en-US" sz="2400" b="1" u="sng" dirty="0" smtClean="0">
              <a:solidFill>
                <a:srgbClr val="2E3917"/>
              </a:solidFill>
              <a:latin typeface="Times New Roman" pitchFamily="18" charset="0"/>
              <a:ea typeface="Batang" charset="-127"/>
              <a:cs typeface="Times New Roman" pitchFamily="18" charset="0"/>
            </a:endParaRPr>
          </a:p>
          <a:p>
            <a:pPr marL="717550" indent="-361950" algn="just" eaLnBrk="0" fontAlgn="base" hangingPunct="0">
              <a:spcBef>
                <a:spcPct val="0"/>
              </a:spcBef>
              <a:spcAft>
                <a:spcPct val="0"/>
              </a:spcAft>
              <a:buFont typeface="Arial" pitchFamily="34" charset="0"/>
              <a:buChar char="•"/>
            </a:pPr>
            <a:r>
              <a:rPr lang="en-US" sz="2400" dirty="0" smtClean="0">
                <a:solidFill>
                  <a:srgbClr val="2E3917"/>
                </a:solidFill>
                <a:latin typeface="Times New Roman" pitchFamily="18" charset="0"/>
                <a:ea typeface="Batang" charset="-127"/>
                <a:cs typeface="Times New Roman" pitchFamily="18" charset="0"/>
              </a:rPr>
              <a:t>Kitchen gardens started for using fresh vegetables in the preparation of Mid-Day Meal </a:t>
            </a:r>
            <a:r>
              <a:rPr lang="en-US" sz="2400" dirty="0" err="1" smtClean="0">
                <a:solidFill>
                  <a:srgbClr val="2E3917"/>
                </a:solidFill>
                <a:latin typeface="Times New Roman" pitchFamily="18" charset="0"/>
                <a:ea typeface="Batang" charset="-127"/>
                <a:cs typeface="Times New Roman" pitchFamily="18" charset="0"/>
              </a:rPr>
              <a:t>i</a:t>
            </a:r>
            <a:r>
              <a:rPr lang="en-IN" sz="2400" dirty="0" smtClean="0">
                <a:solidFill>
                  <a:srgbClr val="2E3917"/>
                </a:solidFill>
                <a:latin typeface="Times New Roman" pitchFamily="18" charset="0"/>
                <a:ea typeface="Batang" charset="-127"/>
                <a:cs typeface="Times New Roman" pitchFamily="18" charset="0"/>
              </a:rPr>
              <a:t>n 201 schools. </a:t>
            </a:r>
          </a:p>
        </p:txBody>
      </p:sp>
      <p:sp>
        <p:nvSpPr>
          <p:cNvPr id="4" name="Rectangle 1"/>
          <p:cNvSpPr>
            <a:spLocks noChangeArrowheads="1"/>
          </p:cNvSpPr>
          <p:nvPr/>
        </p:nvSpPr>
        <p:spPr bwMode="auto">
          <a:xfrm>
            <a:off x="228600" y="733485"/>
            <a:ext cx="8713068" cy="646331"/>
          </a:xfrm>
          <a:prstGeom prst="rect">
            <a:avLst/>
          </a:prstGeom>
          <a:blipFill>
            <a:blip r:embed="rId2" cstate="print"/>
            <a:tile tx="0" ty="0" sx="100000" sy="100000" flip="none" algn="tl"/>
          </a:blipFill>
          <a:ln w="63500">
            <a:solidFill>
              <a:schemeClr val="tx2">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IN" sz="3600" b="1" dirty="0" smtClean="0">
                <a:solidFill>
                  <a:schemeClr val="accent2">
                    <a:lumMod val="50000"/>
                  </a:schemeClr>
                </a:solidFill>
                <a:latin typeface="Times New Roman" pitchFamily="18" charset="0"/>
                <a:cs typeface="Times New Roman" pitchFamily="18" charset="0"/>
              </a:rPr>
              <a:t>STEPS TAKEN FOR IMPROVEMENT</a:t>
            </a:r>
            <a:endParaRPr kumimoji="0" lang="en-US" sz="3600" b="0" i="0"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5" name="Picture 1" descr="MDM LOGO1"/>
          <p:cNvPicPr>
            <a:picLocks noChangeAspect="1" noChangeArrowheads="1"/>
          </p:cNvPicPr>
          <p:nvPr/>
        </p:nvPicPr>
        <p:blipFill>
          <a:blip r:embed="rId3" cstate="print"/>
          <a:srcRect/>
          <a:stretch>
            <a:fillRect/>
          </a:stretch>
        </p:blipFill>
        <p:spPr bwMode="auto">
          <a:xfrm>
            <a:off x="8610600" y="0"/>
            <a:ext cx="5334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4289</TotalTime>
  <Words>942</Words>
  <Application>Microsoft Office PowerPoint</Application>
  <PresentationFormat>On-screen Show (4:3)</PresentationFormat>
  <Paragraphs>189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Slide 1</vt:lpstr>
      <vt:lpstr>Slide 2</vt:lpstr>
      <vt:lpstr>Management Structure</vt:lpstr>
      <vt:lpstr>Approved AWP&amp;B 2018-19</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PLANNING</dc:creator>
  <cp:lastModifiedBy>HP</cp:lastModifiedBy>
  <cp:revision>745</cp:revision>
  <dcterms:created xsi:type="dcterms:W3CDTF">2006-08-16T00:00:00Z</dcterms:created>
  <dcterms:modified xsi:type="dcterms:W3CDTF">2019-06-12T03:56:55Z</dcterms:modified>
</cp:coreProperties>
</file>